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4" r:id="rId3"/>
    <p:sldId id="263" r:id="rId4"/>
    <p:sldId id="257" r:id="rId5"/>
    <p:sldId id="258" r:id="rId6"/>
    <p:sldId id="259" r:id="rId7"/>
    <p:sldId id="260" r:id="rId8"/>
    <p:sldId id="281" r:id="rId9"/>
    <p:sldId id="261" r:id="rId10"/>
    <p:sldId id="282" r:id="rId11"/>
    <p:sldId id="262" r:id="rId12"/>
    <p:sldId id="268" r:id="rId13"/>
    <p:sldId id="269" r:id="rId14"/>
    <p:sldId id="283" r:id="rId15"/>
    <p:sldId id="270" r:id="rId16"/>
    <p:sldId id="271" r:id="rId17"/>
    <p:sldId id="272" r:id="rId18"/>
    <p:sldId id="273" r:id="rId19"/>
    <p:sldId id="274" r:id="rId20"/>
    <p:sldId id="275" r:id="rId21"/>
    <p:sldId id="276" r:id="rId22"/>
    <p:sldId id="278" r:id="rId23"/>
    <p:sldId id="279" r:id="rId24"/>
    <p:sldId id="280" r:id="rId25"/>
    <p:sldId id="285" r:id="rId26"/>
    <p:sldId id="286" r:id="rId27"/>
    <p:sldId id="284"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5"/>
  </p:normalViewPr>
  <p:slideViewPr>
    <p:cSldViewPr snapToGrid="0" snapToObjects="1">
      <p:cViewPr varScale="1">
        <p:scale>
          <a:sx n="107" d="100"/>
          <a:sy n="107" d="100"/>
        </p:scale>
        <p:origin x="1760"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23A29C1-8DAF-0A46-9E3C-0F93F588A1C5}" type="datetimeFigureOut">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774375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3A29C1-8DAF-0A46-9E3C-0F93F588A1C5}" type="datetimeFigureOut">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3029568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3A29C1-8DAF-0A46-9E3C-0F93F588A1C5}" type="datetimeFigureOut">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3190800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3A29C1-8DAF-0A46-9E3C-0F93F588A1C5}" type="datetimeFigureOut">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515595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3A29C1-8DAF-0A46-9E3C-0F93F588A1C5}" type="datetimeFigureOut">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4286965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23A29C1-8DAF-0A46-9E3C-0F93F588A1C5}" type="datetimeFigureOut">
              <a:rPr lang="en-US" smtClean="0"/>
              <a:t>11/3/20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4018429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23A29C1-8DAF-0A46-9E3C-0F93F588A1C5}" type="datetimeFigureOut">
              <a:rPr lang="en-US" smtClean="0"/>
              <a:t>11/3/20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4278881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23A29C1-8DAF-0A46-9E3C-0F93F588A1C5}" type="datetimeFigureOut">
              <a:rPr lang="en-US" smtClean="0"/>
              <a:t>11/3/20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2127550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A29C1-8DAF-0A46-9E3C-0F93F588A1C5}" type="datetimeFigureOut">
              <a:rPr lang="en-US" smtClean="0"/>
              <a:t>11/3/20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1410820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3A29C1-8DAF-0A46-9E3C-0F93F588A1C5}" type="datetimeFigureOut">
              <a:rPr lang="en-US" smtClean="0"/>
              <a:t>11/3/20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974116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3A29C1-8DAF-0A46-9E3C-0F93F588A1C5}" type="datetimeFigureOut">
              <a:rPr lang="en-US" smtClean="0"/>
              <a:t>11/3/20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F836FF-6F29-AE44-9F27-F4DC4C37DE66}" type="slidenum">
              <a:rPr lang="en-US" smtClean="0"/>
              <a:t>‹#›</a:t>
            </a:fld>
            <a:endParaRPr lang="en-US"/>
          </a:p>
        </p:txBody>
      </p:sp>
    </p:spTree>
    <p:extLst>
      <p:ext uri="{BB962C8B-B14F-4D97-AF65-F5344CB8AC3E}">
        <p14:creationId xmlns:p14="http://schemas.microsoft.com/office/powerpoint/2010/main" val="81169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venir Book"/>
                <a:cs typeface="Avenir Book"/>
              </a:defRPr>
            </a:lvl1pPr>
          </a:lstStyle>
          <a:p>
            <a:fld id="{723A29C1-8DAF-0A46-9E3C-0F93F588A1C5}" type="datetimeFigureOut">
              <a:rPr lang="en-US" smtClean="0"/>
              <a:pPr/>
              <a:t>11/3/20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venir Book"/>
                <a:cs typeface="Avenir Book"/>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venir Book"/>
                <a:cs typeface="Avenir Book"/>
              </a:defRPr>
            </a:lvl1pPr>
          </a:lstStyle>
          <a:p>
            <a:fld id="{85F836FF-6F29-AE44-9F27-F4DC4C37DE66}" type="slidenum">
              <a:rPr lang="en-US" smtClean="0"/>
              <a:pPr/>
              <a:t>‹#›</a:t>
            </a:fld>
            <a:endParaRPr lang="en-US"/>
          </a:p>
        </p:txBody>
      </p:sp>
    </p:spTree>
    <p:extLst>
      <p:ext uri="{BB962C8B-B14F-4D97-AF65-F5344CB8AC3E}">
        <p14:creationId xmlns:p14="http://schemas.microsoft.com/office/powerpoint/2010/main" val="3450159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ook"/>
          <a:ea typeface="+mj-ea"/>
          <a:cs typeface="Avenir Boo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8772"/>
            <a:ext cx="7772400" cy="1470025"/>
          </a:xfrm>
        </p:spPr>
        <p:txBody>
          <a:bodyPr>
            <a:normAutofit/>
          </a:bodyPr>
          <a:lstStyle/>
          <a:p>
            <a:r>
              <a:rPr lang="en-US" sz="6000" dirty="0"/>
              <a:t>Scientific writing	</a:t>
            </a:r>
          </a:p>
        </p:txBody>
      </p:sp>
      <p:sp>
        <p:nvSpPr>
          <p:cNvPr id="3" name="Subtitle 2"/>
          <p:cNvSpPr>
            <a:spLocks noGrp="1"/>
          </p:cNvSpPr>
          <p:nvPr>
            <p:ph type="subTitle" idx="1"/>
          </p:nvPr>
        </p:nvSpPr>
        <p:spPr>
          <a:xfrm>
            <a:off x="1371600" y="3157184"/>
            <a:ext cx="6400800" cy="1752600"/>
          </a:xfrm>
        </p:spPr>
        <p:txBody>
          <a:bodyPr>
            <a:normAutofit fontScale="92500"/>
          </a:bodyPr>
          <a:lstStyle/>
          <a:p>
            <a:r>
              <a:rPr lang="en-US" dirty="0"/>
              <a:t>With thanks to the Duke Graduate School Scientific Writing Resource</a:t>
            </a:r>
          </a:p>
          <a:p>
            <a:r>
              <a:rPr lang="en-US" dirty="0"/>
              <a:t>https://</a:t>
            </a:r>
            <a:r>
              <a:rPr lang="en-US" dirty="0" err="1"/>
              <a:t>cgi.duke.edu</a:t>
            </a:r>
            <a:r>
              <a:rPr lang="en-US" dirty="0"/>
              <a:t>/web/</a:t>
            </a:r>
            <a:r>
              <a:rPr lang="en-US" dirty="0" err="1"/>
              <a:t>sciwriting</a:t>
            </a:r>
            <a:r>
              <a:rPr lang="en-US" dirty="0"/>
              <a:t>/</a:t>
            </a:r>
          </a:p>
        </p:txBody>
      </p:sp>
    </p:spTree>
    <p:extLst>
      <p:ext uri="{BB962C8B-B14F-4D97-AF65-F5344CB8AC3E}">
        <p14:creationId xmlns:p14="http://schemas.microsoft.com/office/powerpoint/2010/main" val="1431208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25"/>
            <a:ext cx="8229600" cy="1143000"/>
          </a:xfrm>
        </p:spPr>
        <p:txBody>
          <a:bodyPr/>
          <a:lstStyle/>
          <a:p>
            <a:r>
              <a:rPr lang="en-US" dirty="0"/>
              <a:t>Put characters in subjects</a:t>
            </a:r>
          </a:p>
        </p:txBody>
      </p:sp>
      <p:sp>
        <p:nvSpPr>
          <p:cNvPr id="7" name="Content Placeholder 2"/>
          <p:cNvSpPr txBox="1">
            <a:spLocks/>
          </p:cNvSpPr>
          <p:nvPr/>
        </p:nvSpPr>
        <p:spPr>
          <a:xfrm>
            <a:off x="917341" y="1928353"/>
            <a:ext cx="7322547" cy="345692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Several primate </a:t>
            </a:r>
            <a:r>
              <a:rPr lang="en-US" dirty="0">
                <a:solidFill>
                  <a:srgbClr val="0000FF"/>
                </a:solidFill>
              </a:rPr>
              <a:t>genomes</a:t>
            </a:r>
            <a:r>
              <a:rPr lang="en-US" dirty="0"/>
              <a:t> </a:t>
            </a:r>
            <a:r>
              <a:rPr lang="en-US" dirty="0">
                <a:solidFill>
                  <a:srgbClr val="008000"/>
                </a:solidFill>
              </a:rPr>
              <a:t>are</a:t>
            </a:r>
            <a:r>
              <a:rPr lang="en-US" dirty="0"/>
              <a:t> needed to identify features common to primates or unique to humans.</a:t>
            </a:r>
          </a:p>
          <a:p>
            <a:pPr marL="0" indent="0">
              <a:buFont typeface="Arial"/>
              <a:buNone/>
            </a:pPr>
            <a:endParaRPr lang="en-US" dirty="0"/>
          </a:p>
          <a:p>
            <a:pPr marL="0" indent="0">
              <a:buFont typeface="Arial"/>
              <a:buNone/>
            </a:pPr>
            <a:r>
              <a:rPr lang="en-US" dirty="0">
                <a:solidFill>
                  <a:srgbClr val="0000FF"/>
                </a:solidFill>
              </a:rPr>
              <a:t>Identification</a:t>
            </a:r>
            <a:r>
              <a:rPr lang="en-US" dirty="0"/>
              <a:t> of features common among primates or unique to humans </a:t>
            </a:r>
            <a:r>
              <a:rPr lang="en-US" dirty="0">
                <a:solidFill>
                  <a:srgbClr val="008000"/>
                </a:solidFill>
              </a:rPr>
              <a:t>will</a:t>
            </a:r>
            <a:r>
              <a:rPr lang="en-US" dirty="0"/>
              <a:t> require several primate genomes.</a:t>
            </a:r>
          </a:p>
        </p:txBody>
      </p:sp>
    </p:spTree>
    <p:extLst>
      <p:ext uri="{BB962C8B-B14F-4D97-AF65-F5344CB8AC3E}">
        <p14:creationId xmlns:p14="http://schemas.microsoft.com/office/powerpoint/2010/main" val="1282652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25"/>
            <a:ext cx="8229600" cy="1143000"/>
          </a:xfrm>
        </p:spPr>
        <p:txBody>
          <a:bodyPr/>
          <a:lstStyle/>
          <a:p>
            <a:r>
              <a:rPr lang="en-US" dirty="0"/>
              <a:t>Keep subjects near verbs</a:t>
            </a:r>
          </a:p>
        </p:txBody>
      </p:sp>
      <p:sp>
        <p:nvSpPr>
          <p:cNvPr id="7" name="Content Placeholder 2"/>
          <p:cNvSpPr txBox="1">
            <a:spLocks/>
          </p:cNvSpPr>
          <p:nvPr/>
        </p:nvSpPr>
        <p:spPr>
          <a:xfrm>
            <a:off x="917341" y="1810021"/>
            <a:ext cx="7322547" cy="4649614"/>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solidFill>
                  <a:srgbClr val="0000FF"/>
                </a:solidFill>
              </a:rPr>
              <a:t>Farmers</a:t>
            </a:r>
            <a:r>
              <a:rPr lang="en-US" dirty="0"/>
              <a:t> that understand the difference between the soil requirements of plants when they are seedlings and their requirements when they are mature </a:t>
            </a:r>
            <a:r>
              <a:rPr lang="en-US" dirty="0">
                <a:solidFill>
                  <a:srgbClr val="008000"/>
                </a:solidFill>
              </a:rPr>
              <a:t>are</a:t>
            </a:r>
            <a:r>
              <a:rPr lang="en-US" dirty="0"/>
              <a:t> in high demand.</a:t>
            </a:r>
          </a:p>
          <a:p>
            <a:pPr marL="0" indent="0">
              <a:buFont typeface="Arial"/>
              <a:buNone/>
            </a:pPr>
            <a:endParaRPr lang="en-US" dirty="0"/>
          </a:p>
          <a:p>
            <a:pPr marL="0" indent="0">
              <a:buFont typeface="Arial"/>
              <a:buNone/>
            </a:pPr>
            <a:r>
              <a:rPr lang="en-US" dirty="0">
                <a:solidFill>
                  <a:srgbClr val="0000FF"/>
                </a:solidFill>
              </a:rPr>
              <a:t>Farmers</a:t>
            </a:r>
            <a:r>
              <a:rPr lang="en-US" dirty="0"/>
              <a:t> </a:t>
            </a:r>
            <a:r>
              <a:rPr lang="en-US" dirty="0">
                <a:solidFill>
                  <a:srgbClr val="008000"/>
                </a:solidFill>
              </a:rPr>
              <a:t>are</a:t>
            </a:r>
            <a:r>
              <a:rPr lang="en-US" dirty="0"/>
              <a:t> in high demand if they can understand the difference between the soil requirements of plants when they are seedlings and their requirements when they are mature.</a:t>
            </a:r>
          </a:p>
        </p:txBody>
      </p:sp>
    </p:spTree>
    <p:extLst>
      <p:ext uri="{BB962C8B-B14F-4D97-AF65-F5344CB8AC3E}">
        <p14:creationId xmlns:p14="http://schemas.microsoft.com/office/powerpoint/2010/main" val="156267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5304"/>
            <a:ext cx="8229600" cy="1143000"/>
          </a:xfrm>
        </p:spPr>
        <p:txBody>
          <a:bodyPr/>
          <a:lstStyle/>
          <a:p>
            <a:r>
              <a:rPr lang="en-US" dirty="0"/>
              <a:t>Use passive voice judiciously</a:t>
            </a:r>
          </a:p>
        </p:txBody>
      </p:sp>
      <p:sp>
        <p:nvSpPr>
          <p:cNvPr id="7" name="Content Placeholder 2"/>
          <p:cNvSpPr txBox="1">
            <a:spLocks/>
          </p:cNvSpPr>
          <p:nvPr/>
        </p:nvSpPr>
        <p:spPr>
          <a:xfrm>
            <a:off x="917341" y="2993255"/>
            <a:ext cx="7769459" cy="295642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u="sng" dirty="0"/>
              <a:t>Active</a:t>
            </a:r>
            <a:r>
              <a:rPr lang="en-US" dirty="0"/>
              <a:t>: The dog chased the ball.</a:t>
            </a:r>
          </a:p>
          <a:p>
            <a:pPr marL="0" indent="0">
              <a:buFont typeface="Arial"/>
              <a:buNone/>
            </a:pPr>
            <a:endParaRPr lang="en-US" dirty="0"/>
          </a:p>
          <a:p>
            <a:pPr marL="0" indent="0">
              <a:buFont typeface="Arial"/>
              <a:buNone/>
            </a:pPr>
            <a:r>
              <a:rPr lang="en-US" u="sng" dirty="0"/>
              <a:t>Passive</a:t>
            </a:r>
            <a:r>
              <a:rPr lang="en-US" dirty="0"/>
              <a:t>: The ball was chased by the dog.</a:t>
            </a:r>
          </a:p>
        </p:txBody>
      </p:sp>
    </p:spTree>
    <p:extLst>
      <p:ext uri="{BB962C8B-B14F-4D97-AF65-F5344CB8AC3E}">
        <p14:creationId xmlns:p14="http://schemas.microsoft.com/office/powerpoint/2010/main" val="899734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25"/>
            <a:ext cx="8229600" cy="1143000"/>
          </a:xfrm>
        </p:spPr>
        <p:txBody>
          <a:bodyPr>
            <a:normAutofit/>
          </a:bodyPr>
          <a:lstStyle/>
          <a:p>
            <a:r>
              <a:rPr lang="en-US" dirty="0"/>
              <a:t>Coherence</a:t>
            </a:r>
          </a:p>
        </p:txBody>
      </p:sp>
      <p:sp>
        <p:nvSpPr>
          <p:cNvPr id="7" name="Content Placeholder 2"/>
          <p:cNvSpPr txBox="1">
            <a:spLocks/>
          </p:cNvSpPr>
          <p:nvPr/>
        </p:nvSpPr>
        <p:spPr>
          <a:xfrm>
            <a:off x="1335066" y="1810021"/>
            <a:ext cx="6501455" cy="417928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The “flow” of writing.</a:t>
            </a:r>
          </a:p>
          <a:p>
            <a:pPr marL="0" indent="0">
              <a:buFont typeface="Arial"/>
              <a:buNone/>
            </a:pPr>
            <a:r>
              <a:rPr lang="en-US" dirty="0"/>
              <a:t>When writing is coherent, it stays on topic in expected units.</a:t>
            </a:r>
          </a:p>
          <a:p>
            <a:pPr marL="0" indent="0">
              <a:buFont typeface="Arial"/>
              <a:buNone/>
            </a:pPr>
            <a:r>
              <a:rPr lang="en-US" dirty="0"/>
              <a:t>Readers expect thoughts to be expressed in paragraph units.</a:t>
            </a:r>
          </a:p>
          <a:p>
            <a:pPr marL="0" indent="0">
              <a:buFont typeface="Arial"/>
              <a:buNone/>
            </a:pPr>
            <a:r>
              <a:rPr lang="en-US" dirty="0"/>
              <a:t>One paragraph = one thought.</a:t>
            </a:r>
          </a:p>
          <a:p>
            <a:pPr marL="0" indent="0">
              <a:buFont typeface="Arial"/>
              <a:buNone/>
            </a:pPr>
            <a:r>
              <a:rPr lang="en-US" dirty="0"/>
              <a:t>Each sentence in that paragraph should support the main point.</a:t>
            </a:r>
          </a:p>
        </p:txBody>
      </p:sp>
    </p:spTree>
    <p:extLst>
      <p:ext uri="{BB962C8B-B14F-4D97-AF65-F5344CB8AC3E}">
        <p14:creationId xmlns:p14="http://schemas.microsoft.com/office/powerpoint/2010/main" val="899734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6650"/>
            <a:ext cx="8229600" cy="1143000"/>
          </a:xfrm>
        </p:spPr>
        <p:txBody>
          <a:bodyPr/>
          <a:lstStyle/>
          <a:p>
            <a:r>
              <a:rPr lang="en-US" dirty="0"/>
              <a:t>Topic sentences</a:t>
            </a:r>
          </a:p>
        </p:txBody>
      </p:sp>
      <p:sp>
        <p:nvSpPr>
          <p:cNvPr id="7" name="Content Placeholder 2"/>
          <p:cNvSpPr txBox="1">
            <a:spLocks/>
          </p:cNvSpPr>
          <p:nvPr/>
        </p:nvSpPr>
        <p:spPr>
          <a:xfrm>
            <a:off x="683415" y="3494601"/>
            <a:ext cx="7769459" cy="295642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u="sng" dirty="0"/>
              <a:t>Every</a:t>
            </a:r>
            <a:r>
              <a:rPr lang="en-US" dirty="0"/>
              <a:t> paragraph. No exceptions.</a:t>
            </a:r>
          </a:p>
        </p:txBody>
      </p:sp>
    </p:spTree>
    <p:extLst>
      <p:ext uri="{BB962C8B-B14F-4D97-AF65-F5344CB8AC3E}">
        <p14:creationId xmlns:p14="http://schemas.microsoft.com/office/powerpoint/2010/main" val="20911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4537"/>
            <a:ext cx="8229600" cy="1143000"/>
          </a:xfrm>
        </p:spPr>
        <p:txBody>
          <a:bodyPr>
            <a:normAutofit/>
          </a:bodyPr>
          <a:lstStyle/>
          <a:p>
            <a:r>
              <a:rPr lang="en-US" dirty="0"/>
              <a:t>Omit needless words</a:t>
            </a:r>
          </a:p>
        </p:txBody>
      </p:sp>
      <p:sp>
        <p:nvSpPr>
          <p:cNvPr id="7" name="Content Placeholder 2"/>
          <p:cNvSpPr txBox="1">
            <a:spLocks/>
          </p:cNvSpPr>
          <p:nvPr/>
        </p:nvSpPr>
        <p:spPr>
          <a:xfrm>
            <a:off x="917341" y="2127537"/>
            <a:ext cx="7322547" cy="41792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u="sng" dirty="0"/>
              <a:t>Ineffectual phrases</a:t>
            </a:r>
            <a:r>
              <a:rPr lang="en-US" dirty="0"/>
              <a:t>: “The intent of those who use ineffectual phrases is to make it appear as though their sentences are more substantial than they actually are, but not one sentence is made more meaningful by their inclusion.”</a:t>
            </a:r>
          </a:p>
        </p:txBody>
      </p:sp>
    </p:spTree>
    <p:extLst>
      <p:ext uri="{BB962C8B-B14F-4D97-AF65-F5344CB8AC3E}">
        <p14:creationId xmlns:p14="http://schemas.microsoft.com/office/powerpoint/2010/main" val="246070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25"/>
            <a:ext cx="8229600" cy="1143000"/>
          </a:xfrm>
        </p:spPr>
        <p:txBody>
          <a:bodyPr>
            <a:normAutofit/>
          </a:bodyPr>
          <a:lstStyle/>
          <a:p>
            <a:r>
              <a:rPr lang="en-US" dirty="0"/>
              <a:t>Omit needless words</a:t>
            </a:r>
          </a:p>
        </p:txBody>
      </p:sp>
      <p:sp>
        <p:nvSpPr>
          <p:cNvPr id="7" name="Content Placeholder 2"/>
          <p:cNvSpPr txBox="1">
            <a:spLocks/>
          </p:cNvSpPr>
          <p:nvPr/>
        </p:nvSpPr>
        <p:spPr>
          <a:xfrm>
            <a:off x="2399200" y="1911490"/>
            <a:ext cx="5174739" cy="41792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u="sng" dirty="0"/>
              <a:t>Ineffectual phrases</a:t>
            </a:r>
            <a:r>
              <a:rPr lang="en-US" dirty="0"/>
              <a:t>: </a:t>
            </a:r>
          </a:p>
          <a:p>
            <a:pPr marL="0" indent="0">
              <a:buFont typeface="Arial"/>
              <a:buNone/>
            </a:pPr>
            <a:r>
              <a:rPr lang="en-US" dirty="0"/>
              <a:t>Note that…</a:t>
            </a:r>
          </a:p>
          <a:p>
            <a:pPr marL="0" indent="0">
              <a:buFont typeface="Arial"/>
              <a:buNone/>
            </a:pPr>
            <a:r>
              <a:rPr lang="en-US" dirty="0"/>
              <a:t>It should be noted that…</a:t>
            </a:r>
          </a:p>
          <a:p>
            <a:pPr marL="0" indent="0">
              <a:buFont typeface="Arial"/>
              <a:buNone/>
            </a:pPr>
            <a:r>
              <a:rPr lang="en-US" dirty="0"/>
              <a:t>It is important to realize…</a:t>
            </a:r>
          </a:p>
          <a:p>
            <a:pPr marL="0" indent="0">
              <a:buFont typeface="Arial"/>
              <a:buNone/>
            </a:pPr>
            <a:r>
              <a:rPr lang="en-US" dirty="0"/>
              <a:t>Studies have shown…</a:t>
            </a:r>
          </a:p>
          <a:p>
            <a:pPr marL="0" indent="0">
              <a:buFont typeface="Arial"/>
              <a:buNone/>
            </a:pPr>
            <a:r>
              <a:rPr lang="en-US" dirty="0"/>
              <a:t>In order to…</a:t>
            </a:r>
          </a:p>
        </p:txBody>
      </p:sp>
    </p:spTree>
    <p:extLst>
      <p:ext uri="{BB962C8B-B14F-4D97-AF65-F5344CB8AC3E}">
        <p14:creationId xmlns:p14="http://schemas.microsoft.com/office/powerpoint/2010/main" val="357981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781"/>
            <a:ext cx="8229600" cy="1143000"/>
          </a:xfrm>
        </p:spPr>
        <p:txBody>
          <a:bodyPr>
            <a:normAutofit/>
          </a:bodyPr>
          <a:lstStyle/>
          <a:p>
            <a:r>
              <a:rPr lang="en-US" dirty="0"/>
              <a:t>Omit needless words</a:t>
            </a:r>
          </a:p>
        </p:txBody>
      </p:sp>
      <p:sp>
        <p:nvSpPr>
          <p:cNvPr id="7" name="Content Placeholder 2"/>
          <p:cNvSpPr txBox="1">
            <a:spLocks/>
          </p:cNvSpPr>
          <p:nvPr/>
        </p:nvSpPr>
        <p:spPr>
          <a:xfrm>
            <a:off x="2046388" y="1676325"/>
            <a:ext cx="2846104" cy="4946510"/>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u="sng" dirty="0"/>
              <a:t>Instead of</a:t>
            </a:r>
            <a:r>
              <a:rPr lang="en-US" dirty="0"/>
              <a:t>: </a:t>
            </a:r>
          </a:p>
          <a:p>
            <a:pPr marL="0" indent="0">
              <a:buFont typeface="Arial"/>
              <a:buNone/>
            </a:pPr>
            <a:r>
              <a:rPr lang="en-US" dirty="0"/>
              <a:t>a large majority of</a:t>
            </a:r>
          </a:p>
          <a:p>
            <a:pPr marL="0" indent="0">
              <a:buFont typeface="Arial"/>
              <a:buNone/>
            </a:pPr>
            <a:r>
              <a:rPr lang="en-US" dirty="0"/>
              <a:t>has the capacity to</a:t>
            </a:r>
          </a:p>
          <a:p>
            <a:pPr marL="0" indent="0">
              <a:buFont typeface="Arial"/>
              <a:buNone/>
            </a:pPr>
            <a:r>
              <a:rPr lang="en-US" dirty="0"/>
              <a:t>whether or not</a:t>
            </a:r>
          </a:p>
          <a:p>
            <a:pPr marL="0" indent="0">
              <a:buFont typeface="Arial"/>
              <a:buNone/>
            </a:pPr>
            <a:r>
              <a:rPr lang="en-US" dirty="0"/>
              <a:t>are in </a:t>
            </a:r>
            <a:r>
              <a:rPr lang="en-US" dirty="0" err="1"/>
              <a:t>agreeement</a:t>
            </a:r>
            <a:endParaRPr lang="en-US" dirty="0"/>
          </a:p>
          <a:p>
            <a:pPr marL="0" indent="0">
              <a:buFont typeface="Arial"/>
              <a:buNone/>
            </a:pPr>
            <a:r>
              <a:rPr lang="en-US" dirty="0"/>
              <a:t>prior to</a:t>
            </a:r>
          </a:p>
          <a:p>
            <a:pPr marL="0" indent="0">
              <a:buFont typeface="Arial"/>
              <a:buNone/>
            </a:pPr>
            <a:r>
              <a:rPr lang="en-US" dirty="0"/>
              <a:t>subsequent to</a:t>
            </a:r>
          </a:p>
          <a:p>
            <a:pPr marL="0" indent="0">
              <a:buFont typeface="Arial"/>
              <a:buNone/>
            </a:pPr>
            <a:r>
              <a:rPr lang="en-US" dirty="0"/>
              <a:t>at this point in time</a:t>
            </a:r>
          </a:p>
          <a:p>
            <a:pPr marL="0" indent="0">
              <a:buFont typeface="Arial"/>
              <a:buNone/>
            </a:pPr>
            <a:r>
              <a:rPr lang="en-US" dirty="0"/>
              <a:t>due to the fact that</a:t>
            </a:r>
          </a:p>
          <a:p>
            <a:pPr marL="0" indent="0">
              <a:buFont typeface="Arial"/>
              <a:buNone/>
            </a:pPr>
            <a:r>
              <a:rPr lang="en-US" dirty="0"/>
              <a:t>in the event that</a:t>
            </a:r>
          </a:p>
          <a:p>
            <a:pPr marL="0" indent="0">
              <a:buFont typeface="Arial"/>
              <a:buNone/>
            </a:pPr>
            <a:r>
              <a:rPr lang="en-US" dirty="0"/>
              <a:t>a new initiative</a:t>
            </a:r>
          </a:p>
          <a:p>
            <a:pPr marL="0" indent="0">
              <a:buFont typeface="Arial"/>
              <a:buNone/>
            </a:pPr>
            <a:r>
              <a:rPr lang="en-US" dirty="0"/>
              <a:t>nearly unique</a:t>
            </a:r>
          </a:p>
          <a:p>
            <a:pPr marL="0" indent="0">
              <a:buFont typeface="Arial"/>
              <a:buNone/>
            </a:pPr>
            <a:r>
              <a:rPr lang="en-US" dirty="0"/>
              <a:t>plays a key role in</a:t>
            </a:r>
          </a:p>
          <a:p>
            <a:pPr marL="0" indent="0">
              <a:buFont typeface="Arial"/>
              <a:buNone/>
            </a:pPr>
            <a:r>
              <a:rPr lang="en-US" dirty="0"/>
              <a:t>both cultures were equally affected</a:t>
            </a:r>
          </a:p>
        </p:txBody>
      </p:sp>
      <p:sp>
        <p:nvSpPr>
          <p:cNvPr id="4" name="Content Placeholder 2"/>
          <p:cNvSpPr txBox="1">
            <a:spLocks/>
          </p:cNvSpPr>
          <p:nvPr/>
        </p:nvSpPr>
        <p:spPr>
          <a:xfrm>
            <a:off x="5350675" y="1676325"/>
            <a:ext cx="2846104" cy="4946510"/>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u="sng" dirty="0"/>
              <a:t>Use</a:t>
            </a:r>
            <a:r>
              <a:rPr lang="en-US" dirty="0"/>
              <a:t>: </a:t>
            </a:r>
          </a:p>
          <a:p>
            <a:pPr marL="0" indent="0">
              <a:buFont typeface="Arial"/>
              <a:buNone/>
            </a:pPr>
            <a:r>
              <a:rPr lang="en-US" dirty="0"/>
              <a:t>most</a:t>
            </a:r>
          </a:p>
          <a:p>
            <a:pPr marL="0" indent="0">
              <a:buFont typeface="Arial"/>
              <a:buNone/>
            </a:pPr>
            <a:r>
              <a:rPr lang="en-US" dirty="0"/>
              <a:t>can</a:t>
            </a:r>
          </a:p>
          <a:p>
            <a:pPr marL="0" indent="0">
              <a:buFont typeface="Arial"/>
              <a:buNone/>
            </a:pPr>
            <a:r>
              <a:rPr lang="en-US" dirty="0"/>
              <a:t>whether</a:t>
            </a:r>
          </a:p>
          <a:p>
            <a:pPr marL="0" indent="0">
              <a:buFont typeface="Arial"/>
              <a:buNone/>
            </a:pPr>
            <a:r>
              <a:rPr lang="en-US" dirty="0"/>
              <a:t>agree</a:t>
            </a:r>
          </a:p>
          <a:p>
            <a:pPr marL="0" indent="0">
              <a:buFont typeface="Arial"/>
              <a:buNone/>
            </a:pPr>
            <a:r>
              <a:rPr lang="en-US" dirty="0"/>
              <a:t>before</a:t>
            </a:r>
          </a:p>
          <a:p>
            <a:pPr marL="0" indent="0">
              <a:buFont typeface="Arial"/>
              <a:buNone/>
            </a:pPr>
            <a:r>
              <a:rPr lang="en-US" dirty="0"/>
              <a:t>after</a:t>
            </a:r>
          </a:p>
          <a:p>
            <a:pPr marL="0" indent="0">
              <a:buFont typeface="Arial"/>
              <a:buNone/>
            </a:pPr>
            <a:r>
              <a:rPr lang="en-US" dirty="0"/>
              <a:t>now</a:t>
            </a:r>
          </a:p>
          <a:p>
            <a:pPr marL="0" indent="0">
              <a:buFont typeface="Arial"/>
              <a:buNone/>
            </a:pPr>
            <a:r>
              <a:rPr lang="en-US" dirty="0"/>
              <a:t>because</a:t>
            </a:r>
          </a:p>
          <a:p>
            <a:pPr marL="0" indent="0">
              <a:buFont typeface="Arial"/>
              <a:buNone/>
            </a:pPr>
            <a:r>
              <a:rPr lang="en-US" dirty="0"/>
              <a:t>if</a:t>
            </a:r>
          </a:p>
          <a:p>
            <a:pPr marL="0" indent="0">
              <a:buFont typeface="Arial"/>
              <a:buNone/>
            </a:pPr>
            <a:r>
              <a:rPr lang="en-US" dirty="0"/>
              <a:t>an initiative</a:t>
            </a:r>
          </a:p>
          <a:p>
            <a:pPr marL="0" indent="0">
              <a:buFont typeface="Arial"/>
              <a:buNone/>
            </a:pPr>
            <a:r>
              <a:rPr lang="en-US" dirty="0"/>
              <a:t>unique</a:t>
            </a:r>
          </a:p>
          <a:p>
            <a:pPr marL="0" indent="0">
              <a:buFont typeface="Arial"/>
              <a:buNone/>
            </a:pPr>
            <a:r>
              <a:rPr lang="en-US" dirty="0"/>
              <a:t>is essential to</a:t>
            </a:r>
          </a:p>
          <a:p>
            <a:pPr marL="0" indent="0">
              <a:buFont typeface="Arial"/>
              <a:buNone/>
            </a:pPr>
            <a:r>
              <a:rPr lang="en-US" dirty="0"/>
              <a:t>the cultures were equally affected</a:t>
            </a:r>
          </a:p>
        </p:txBody>
      </p:sp>
    </p:spTree>
    <p:extLst>
      <p:ext uri="{BB962C8B-B14F-4D97-AF65-F5344CB8AC3E}">
        <p14:creationId xmlns:p14="http://schemas.microsoft.com/office/powerpoint/2010/main" val="115918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7">
                                            <p:txEl>
                                              <p:pRg st="13" end="13"/>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bldLvl="5"/>
      <p:bldP spid="4" grpId="0" uiExpand="1" build="p" bldLvl="5"/>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55767"/>
            <a:ext cx="8229600" cy="1143000"/>
          </a:xfrm>
        </p:spPr>
        <p:txBody>
          <a:bodyPr>
            <a:normAutofit fontScale="90000"/>
          </a:bodyPr>
          <a:lstStyle/>
          <a:p>
            <a:r>
              <a:rPr lang="en-US" dirty="0"/>
              <a:t>Prefer simple words / </a:t>
            </a:r>
            <a:br>
              <a:rPr lang="en-US" dirty="0"/>
            </a:br>
            <a:r>
              <a:rPr lang="en-US" dirty="0"/>
              <a:t>use plain English</a:t>
            </a:r>
          </a:p>
        </p:txBody>
      </p:sp>
      <p:sp>
        <p:nvSpPr>
          <p:cNvPr id="5" name="Content Placeholder 2"/>
          <p:cNvSpPr txBox="1">
            <a:spLocks/>
          </p:cNvSpPr>
          <p:nvPr/>
        </p:nvSpPr>
        <p:spPr>
          <a:xfrm>
            <a:off x="2399200" y="3176916"/>
            <a:ext cx="5174739" cy="234499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Bad writers consider long words more impressive than short ones.</a:t>
            </a:r>
          </a:p>
          <a:p>
            <a:pPr marL="0" indent="0">
              <a:buFont typeface="Arial"/>
              <a:buNone/>
            </a:pPr>
            <a:r>
              <a:rPr lang="en-US" dirty="0"/>
              <a:t>- John Lynch</a:t>
            </a:r>
          </a:p>
        </p:txBody>
      </p:sp>
    </p:spTree>
    <p:extLst>
      <p:ext uri="{BB962C8B-B14F-4D97-AF65-F5344CB8AC3E}">
        <p14:creationId xmlns:p14="http://schemas.microsoft.com/office/powerpoint/2010/main" val="36280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5"/>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979" y="1005039"/>
            <a:ext cx="8229600" cy="1143000"/>
          </a:xfrm>
        </p:spPr>
        <p:txBody>
          <a:bodyPr>
            <a:normAutofit/>
          </a:bodyPr>
          <a:lstStyle/>
          <a:p>
            <a:r>
              <a:rPr lang="en-US" dirty="0"/>
              <a:t>Use plain English</a:t>
            </a:r>
          </a:p>
        </p:txBody>
      </p:sp>
      <p:sp>
        <p:nvSpPr>
          <p:cNvPr id="7" name="Content Placeholder 2"/>
          <p:cNvSpPr txBox="1">
            <a:spLocks/>
          </p:cNvSpPr>
          <p:nvPr/>
        </p:nvSpPr>
        <p:spPr>
          <a:xfrm>
            <a:off x="1988167" y="2148039"/>
            <a:ext cx="2846104" cy="494651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u="sng" dirty="0"/>
              <a:t>Instead of</a:t>
            </a:r>
            <a:r>
              <a:rPr lang="en-US" dirty="0"/>
              <a:t>: </a:t>
            </a:r>
          </a:p>
          <a:p>
            <a:pPr marL="0" indent="0">
              <a:buFont typeface="Arial"/>
              <a:buNone/>
            </a:pPr>
            <a:r>
              <a:rPr lang="en-US" dirty="0"/>
              <a:t>elucidate</a:t>
            </a:r>
          </a:p>
          <a:p>
            <a:pPr marL="0" indent="0">
              <a:buFont typeface="Arial"/>
              <a:buNone/>
            </a:pPr>
            <a:r>
              <a:rPr lang="en-US" dirty="0"/>
              <a:t>utilize</a:t>
            </a:r>
          </a:p>
          <a:p>
            <a:pPr marL="0" indent="0">
              <a:buFont typeface="Arial"/>
              <a:buNone/>
            </a:pPr>
            <a:r>
              <a:rPr lang="en-US" dirty="0"/>
              <a:t>methodology</a:t>
            </a:r>
          </a:p>
          <a:p>
            <a:pPr marL="0" indent="0">
              <a:buFont typeface="Arial"/>
              <a:buNone/>
            </a:pPr>
            <a:r>
              <a:rPr lang="en-US" dirty="0"/>
              <a:t>etiology</a:t>
            </a:r>
          </a:p>
        </p:txBody>
      </p:sp>
      <p:sp>
        <p:nvSpPr>
          <p:cNvPr id="4" name="Content Placeholder 2"/>
          <p:cNvSpPr txBox="1">
            <a:spLocks/>
          </p:cNvSpPr>
          <p:nvPr/>
        </p:nvSpPr>
        <p:spPr>
          <a:xfrm>
            <a:off x="5292454" y="2148039"/>
            <a:ext cx="2846104" cy="494651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u="sng" dirty="0"/>
              <a:t>Use</a:t>
            </a:r>
            <a:r>
              <a:rPr lang="en-US" dirty="0"/>
              <a:t>: </a:t>
            </a:r>
          </a:p>
          <a:p>
            <a:pPr marL="0" indent="0">
              <a:buFont typeface="Arial"/>
              <a:buNone/>
            </a:pPr>
            <a:r>
              <a:rPr lang="en-US" dirty="0"/>
              <a:t>show</a:t>
            </a:r>
          </a:p>
          <a:p>
            <a:pPr marL="0" indent="0">
              <a:buFont typeface="Arial"/>
              <a:buNone/>
            </a:pPr>
            <a:r>
              <a:rPr lang="en-US" dirty="0"/>
              <a:t>use</a:t>
            </a:r>
          </a:p>
          <a:p>
            <a:pPr marL="0" indent="0">
              <a:buFont typeface="Arial"/>
              <a:buNone/>
            </a:pPr>
            <a:r>
              <a:rPr lang="en-US" dirty="0"/>
              <a:t>method</a:t>
            </a:r>
          </a:p>
          <a:p>
            <a:pPr marL="0" indent="0">
              <a:buFont typeface="Arial"/>
              <a:buNone/>
            </a:pPr>
            <a:r>
              <a:rPr lang="en-US" dirty="0"/>
              <a:t>cause</a:t>
            </a:r>
          </a:p>
        </p:txBody>
      </p:sp>
    </p:spTree>
    <p:extLst>
      <p:ext uri="{BB962C8B-B14F-4D97-AF65-F5344CB8AC3E}">
        <p14:creationId xmlns:p14="http://schemas.microsoft.com/office/powerpoint/2010/main" val="36285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P spid="4" grpId="0" build="p" bldLvl="5"/>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r="1102"/>
          <a:stretch/>
        </p:blipFill>
        <p:spPr>
          <a:xfrm>
            <a:off x="1917700" y="0"/>
            <a:ext cx="5245100" cy="6858000"/>
          </a:xfrm>
          <a:prstGeom prst="rect">
            <a:avLst/>
          </a:prstGeom>
        </p:spPr>
      </p:pic>
    </p:spTree>
    <p:extLst>
      <p:ext uri="{BB962C8B-B14F-4D97-AF65-F5344CB8AC3E}">
        <p14:creationId xmlns:p14="http://schemas.microsoft.com/office/powerpoint/2010/main" val="4124482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25"/>
            <a:ext cx="8229600" cy="1143000"/>
          </a:xfrm>
        </p:spPr>
        <p:txBody>
          <a:bodyPr>
            <a:normAutofit/>
          </a:bodyPr>
          <a:lstStyle/>
          <a:p>
            <a:r>
              <a:rPr lang="en-US" dirty="0"/>
              <a:t>Use simple subjects</a:t>
            </a:r>
          </a:p>
        </p:txBody>
      </p:sp>
      <p:sp>
        <p:nvSpPr>
          <p:cNvPr id="5" name="Content Placeholder 2"/>
          <p:cNvSpPr txBox="1">
            <a:spLocks/>
          </p:cNvSpPr>
          <p:nvPr/>
        </p:nvSpPr>
        <p:spPr>
          <a:xfrm>
            <a:off x="917341" y="1975386"/>
            <a:ext cx="7315199" cy="3974295"/>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The </a:t>
            </a:r>
            <a:r>
              <a:rPr lang="en-US" dirty="0">
                <a:solidFill>
                  <a:srgbClr val="0000FF"/>
                </a:solidFill>
              </a:rPr>
              <a:t>sequences</a:t>
            </a:r>
            <a:r>
              <a:rPr lang="en-US" dirty="0"/>
              <a:t> that had passed our filtering, trimming, and alignment with </a:t>
            </a:r>
            <a:r>
              <a:rPr lang="en-US" dirty="0" err="1"/>
              <a:t>ClustalX</a:t>
            </a:r>
            <a:r>
              <a:rPr lang="en-US" dirty="0"/>
              <a:t>, were scanned for conserved elements across mammals.</a:t>
            </a:r>
          </a:p>
          <a:p>
            <a:pPr marL="0" indent="0">
              <a:buFont typeface="Arial"/>
              <a:buNone/>
            </a:pPr>
            <a:endParaRPr lang="en-US" dirty="0"/>
          </a:p>
          <a:p>
            <a:pPr marL="0" indent="0">
              <a:buFont typeface="Arial"/>
              <a:buNone/>
            </a:pPr>
            <a:r>
              <a:rPr lang="en-US" dirty="0"/>
              <a:t>The </a:t>
            </a:r>
            <a:r>
              <a:rPr lang="en-US" dirty="0">
                <a:solidFill>
                  <a:srgbClr val="0000FF"/>
                </a:solidFill>
              </a:rPr>
              <a:t>sequences</a:t>
            </a:r>
            <a:r>
              <a:rPr lang="en-US" dirty="0"/>
              <a:t> were trimmed, filtered, and aligned with </a:t>
            </a:r>
            <a:r>
              <a:rPr lang="en-US" dirty="0" err="1"/>
              <a:t>ClustalX</a:t>
            </a:r>
            <a:r>
              <a:rPr lang="en-US" dirty="0"/>
              <a:t>. The resulting </a:t>
            </a:r>
            <a:r>
              <a:rPr lang="en-US" dirty="0">
                <a:solidFill>
                  <a:srgbClr val="0000FF"/>
                </a:solidFill>
              </a:rPr>
              <a:t>alignments</a:t>
            </a:r>
            <a:r>
              <a:rPr lang="en-US" dirty="0"/>
              <a:t> were scanned for conserved elements across mammals.</a:t>
            </a:r>
          </a:p>
        </p:txBody>
      </p:sp>
    </p:spTree>
    <p:extLst>
      <p:ext uri="{BB962C8B-B14F-4D97-AF65-F5344CB8AC3E}">
        <p14:creationId xmlns:p14="http://schemas.microsoft.com/office/powerpoint/2010/main" val="1329152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4804"/>
            <a:ext cx="8229600" cy="1143000"/>
          </a:xfrm>
        </p:spPr>
        <p:txBody>
          <a:bodyPr>
            <a:normAutofit/>
          </a:bodyPr>
          <a:lstStyle/>
          <a:p>
            <a:r>
              <a:rPr lang="en-US" dirty="0"/>
              <a:t>Use adjectives/adverbs frugally</a:t>
            </a:r>
          </a:p>
        </p:txBody>
      </p:sp>
      <p:sp>
        <p:nvSpPr>
          <p:cNvPr id="4" name="Content Placeholder 2"/>
          <p:cNvSpPr txBox="1">
            <a:spLocks/>
          </p:cNvSpPr>
          <p:nvPr/>
        </p:nvSpPr>
        <p:spPr>
          <a:xfrm>
            <a:off x="917341" y="2526865"/>
            <a:ext cx="7315199" cy="397429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a:t>“completely and utterly alone”</a:t>
            </a:r>
          </a:p>
          <a:p>
            <a:pPr marL="0" indent="0" algn="ctr">
              <a:buFont typeface="Arial"/>
              <a:buNone/>
            </a:pPr>
            <a:endParaRPr lang="en-US" dirty="0"/>
          </a:p>
          <a:p>
            <a:pPr marL="0" indent="0" algn="ctr">
              <a:buFont typeface="Arial"/>
              <a:buNone/>
            </a:pPr>
            <a:r>
              <a:rPr lang="en-US" dirty="0"/>
              <a:t>“utterly alone”</a:t>
            </a:r>
          </a:p>
          <a:p>
            <a:pPr marL="0" indent="0" algn="ctr">
              <a:buFont typeface="Arial"/>
              <a:buNone/>
            </a:pPr>
            <a:endParaRPr lang="en-US" dirty="0"/>
          </a:p>
          <a:p>
            <a:pPr marL="0" indent="0" algn="ctr">
              <a:buFont typeface="Arial"/>
              <a:buNone/>
            </a:pPr>
            <a:r>
              <a:rPr lang="en-US" dirty="0"/>
              <a:t>“alone”</a:t>
            </a:r>
          </a:p>
        </p:txBody>
      </p:sp>
    </p:spTree>
    <p:extLst>
      <p:ext uri="{BB962C8B-B14F-4D97-AF65-F5344CB8AC3E}">
        <p14:creationId xmlns:p14="http://schemas.microsoft.com/office/powerpoint/2010/main" val="2927473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6325"/>
            <a:ext cx="8229600" cy="1143000"/>
          </a:xfrm>
        </p:spPr>
        <p:txBody>
          <a:bodyPr>
            <a:normAutofit/>
          </a:bodyPr>
          <a:lstStyle/>
          <a:p>
            <a:r>
              <a:rPr lang="en-US" dirty="0"/>
              <a:t>Avoid excessive hedging</a:t>
            </a:r>
          </a:p>
        </p:txBody>
      </p:sp>
      <p:sp>
        <p:nvSpPr>
          <p:cNvPr id="5" name="Content Placeholder 2"/>
          <p:cNvSpPr txBox="1">
            <a:spLocks/>
          </p:cNvSpPr>
          <p:nvPr/>
        </p:nvSpPr>
        <p:spPr>
          <a:xfrm>
            <a:off x="917341" y="3118386"/>
            <a:ext cx="7315199" cy="16226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a:t>These results suggest that our method may possibly identify putative enhancer elements.</a:t>
            </a:r>
          </a:p>
        </p:txBody>
      </p:sp>
    </p:spTree>
    <p:extLst>
      <p:ext uri="{BB962C8B-B14F-4D97-AF65-F5344CB8AC3E}">
        <p14:creationId xmlns:p14="http://schemas.microsoft.com/office/powerpoint/2010/main" val="2334659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6325"/>
            <a:ext cx="8229600" cy="1143000"/>
          </a:xfrm>
        </p:spPr>
        <p:txBody>
          <a:bodyPr>
            <a:normAutofit/>
          </a:bodyPr>
          <a:lstStyle/>
          <a:p>
            <a:r>
              <a:rPr lang="en-US" dirty="0"/>
              <a:t>Avoid excessive hedging</a:t>
            </a:r>
          </a:p>
        </p:txBody>
      </p:sp>
      <p:sp>
        <p:nvSpPr>
          <p:cNvPr id="5" name="Content Placeholder 2"/>
          <p:cNvSpPr txBox="1">
            <a:spLocks/>
          </p:cNvSpPr>
          <p:nvPr/>
        </p:nvSpPr>
        <p:spPr>
          <a:xfrm>
            <a:off x="917341" y="3118386"/>
            <a:ext cx="7315199" cy="16226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a:t>These results </a:t>
            </a:r>
            <a:r>
              <a:rPr lang="en-US" dirty="0">
                <a:solidFill>
                  <a:srgbClr val="0000FF"/>
                </a:solidFill>
              </a:rPr>
              <a:t>suggest</a:t>
            </a:r>
            <a:r>
              <a:rPr lang="en-US" dirty="0"/>
              <a:t> that our method </a:t>
            </a:r>
            <a:r>
              <a:rPr lang="en-US" dirty="0">
                <a:solidFill>
                  <a:srgbClr val="0000FF"/>
                </a:solidFill>
              </a:rPr>
              <a:t>may possibly </a:t>
            </a:r>
            <a:r>
              <a:rPr lang="en-US" dirty="0"/>
              <a:t>identify </a:t>
            </a:r>
            <a:r>
              <a:rPr lang="en-US" dirty="0">
                <a:solidFill>
                  <a:srgbClr val="0000FF"/>
                </a:solidFill>
              </a:rPr>
              <a:t>putative</a:t>
            </a:r>
            <a:r>
              <a:rPr lang="en-US" dirty="0"/>
              <a:t> enhancer elements.</a:t>
            </a:r>
          </a:p>
        </p:txBody>
      </p:sp>
    </p:spTree>
    <p:extLst>
      <p:ext uri="{BB962C8B-B14F-4D97-AF65-F5344CB8AC3E}">
        <p14:creationId xmlns:p14="http://schemas.microsoft.com/office/powerpoint/2010/main" val="3873682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6325"/>
            <a:ext cx="8229600" cy="1143000"/>
          </a:xfrm>
        </p:spPr>
        <p:txBody>
          <a:bodyPr>
            <a:normAutofit/>
          </a:bodyPr>
          <a:lstStyle/>
          <a:p>
            <a:r>
              <a:rPr lang="en-US" dirty="0"/>
              <a:t>Avoid demeaning adverbs</a:t>
            </a:r>
          </a:p>
        </p:txBody>
      </p:sp>
      <p:sp>
        <p:nvSpPr>
          <p:cNvPr id="5" name="Content Placeholder 2"/>
          <p:cNvSpPr txBox="1">
            <a:spLocks/>
          </p:cNvSpPr>
          <p:nvPr/>
        </p:nvSpPr>
        <p:spPr>
          <a:xfrm>
            <a:off x="917341" y="3118386"/>
            <a:ext cx="7315199" cy="1622639"/>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a:t>“Obviously”</a:t>
            </a:r>
          </a:p>
          <a:p>
            <a:pPr marL="0" indent="0" algn="ctr">
              <a:buFont typeface="Arial"/>
              <a:buNone/>
            </a:pPr>
            <a:r>
              <a:rPr lang="en-US" dirty="0"/>
              <a:t>“Clearly”</a:t>
            </a:r>
          </a:p>
          <a:p>
            <a:pPr marL="0" indent="0" algn="ctr">
              <a:buFont typeface="Arial"/>
              <a:buNone/>
            </a:pPr>
            <a:r>
              <a:rPr lang="en-US" dirty="0"/>
              <a:t>“Undoubtedly”</a:t>
            </a:r>
          </a:p>
        </p:txBody>
      </p:sp>
    </p:spTree>
    <p:extLst>
      <p:ext uri="{BB962C8B-B14F-4D97-AF65-F5344CB8AC3E}">
        <p14:creationId xmlns:p14="http://schemas.microsoft.com/office/powerpoint/2010/main" val="1954308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Hook</a:t>
            </a:r>
          </a:p>
        </p:txBody>
      </p:sp>
      <p:pic>
        <p:nvPicPr>
          <p:cNvPr id="4" name="Picture 3"/>
          <p:cNvPicPr>
            <a:picLocks noChangeAspect="1"/>
          </p:cNvPicPr>
          <p:nvPr/>
        </p:nvPicPr>
        <p:blipFill>
          <a:blip r:embed="rId2"/>
          <a:stretch>
            <a:fillRect/>
          </a:stretch>
        </p:blipFill>
        <p:spPr>
          <a:xfrm>
            <a:off x="0" y="1320802"/>
            <a:ext cx="9144000" cy="4699572"/>
          </a:xfrm>
          <a:prstGeom prst="rect">
            <a:avLst/>
          </a:prstGeom>
        </p:spPr>
      </p:pic>
    </p:spTree>
    <p:extLst>
      <p:ext uri="{BB962C8B-B14F-4D97-AF65-F5344CB8AC3E}">
        <p14:creationId xmlns:p14="http://schemas.microsoft.com/office/powerpoint/2010/main" val="106512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9486" y="383495"/>
            <a:ext cx="6426200" cy="3175000"/>
          </a:xfrm>
          <a:prstGeom prst="rect">
            <a:avLst/>
          </a:prstGeom>
        </p:spPr>
      </p:pic>
      <p:pic>
        <p:nvPicPr>
          <p:cNvPr id="5" name="Picture 4"/>
          <p:cNvPicPr>
            <a:picLocks noChangeAspect="1"/>
          </p:cNvPicPr>
          <p:nvPr/>
        </p:nvPicPr>
        <p:blipFill>
          <a:blip r:embed="rId3"/>
          <a:stretch>
            <a:fillRect/>
          </a:stretch>
        </p:blipFill>
        <p:spPr>
          <a:xfrm>
            <a:off x="2576286" y="3744686"/>
            <a:ext cx="6350000" cy="2743200"/>
          </a:xfrm>
          <a:prstGeom prst="rect">
            <a:avLst/>
          </a:prstGeom>
        </p:spPr>
      </p:pic>
    </p:spTree>
    <p:extLst>
      <p:ext uri="{BB962C8B-B14F-4D97-AF65-F5344CB8AC3E}">
        <p14:creationId xmlns:p14="http://schemas.microsoft.com/office/powerpoint/2010/main" val="139746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83233"/>
            <a:ext cx="7772400" cy="1470025"/>
          </a:xfrm>
        </p:spPr>
        <p:txBody>
          <a:bodyPr>
            <a:normAutofit/>
          </a:bodyPr>
          <a:lstStyle/>
          <a:p>
            <a:r>
              <a:rPr lang="en-US" sz="6000" dirty="0"/>
              <a:t>simplicity	</a:t>
            </a:r>
          </a:p>
        </p:txBody>
      </p:sp>
    </p:spTree>
    <p:extLst>
      <p:ext uri="{BB962C8B-B14F-4D97-AF65-F5344CB8AC3E}">
        <p14:creationId xmlns:p14="http://schemas.microsoft.com/office/powerpoint/2010/main" val="36567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83233"/>
            <a:ext cx="7772400" cy="1470025"/>
          </a:xfrm>
        </p:spPr>
        <p:txBody>
          <a:bodyPr>
            <a:normAutofit/>
          </a:bodyPr>
          <a:lstStyle/>
          <a:p>
            <a:r>
              <a:rPr lang="en-US" sz="6000" dirty="0"/>
              <a:t>simplicity	</a:t>
            </a:r>
          </a:p>
        </p:txBody>
      </p:sp>
    </p:spTree>
    <p:extLst>
      <p:ext uri="{BB962C8B-B14F-4D97-AF65-F5344CB8AC3E}">
        <p14:creationId xmlns:p14="http://schemas.microsoft.com/office/powerpoint/2010/main" val="1489391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25"/>
            <a:ext cx="8229600" cy="1143000"/>
          </a:xfrm>
        </p:spPr>
        <p:txBody>
          <a:bodyPr/>
          <a:lstStyle/>
          <a:p>
            <a:r>
              <a:rPr lang="en-US" dirty="0"/>
              <a:t>Put actions in verbs</a:t>
            </a:r>
          </a:p>
        </p:txBody>
      </p:sp>
      <p:sp>
        <p:nvSpPr>
          <p:cNvPr id="3" name="Content Placeholder 2"/>
          <p:cNvSpPr>
            <a:spLocks noGrp="1"/>
          </p:cNvSpPr>
          <p:nvPr>
            <p:ph idx="1"/>
          </p:nvPr>
        </p:nvSpPr>
        <p:spPr>
          <a:xfrm>
            <a:off x="1064840" y="1858887"/>
            <a:ext cx="3470898" cy="4525963"/>
          </a:xfrm>
        </p:spPr>
        <p:txBody>
          <a:bodyPr/>
          <a:lstStyle/>
          <a:p>
            <a:pPr marL="0" indent="0">
              <a:buNone/>
            </a:pPr>
            <a:r>
              <a:rPr lang="en-US" u="sng" dirty="0"/>
              <a:t>Action</a:t>
            </a:r>
          </a:p>
          <a:p>
            <a:pPr marL="0" indent="0">
              <a:buNone/>
            </a:pPr>
            <a:r>
              <a:rPr lang="en-US" dirty="0"/>
              <a:t>To regulate</a:t>
            </a:r>
          </a:p>
          <a:p>
            <a:pPr marL="0" indent="0">
              <a:buNone/>
            </a:pPr>
            <a:r>
              <a:rPr lang="en-US" dirty="0"/>
              <a:t>To analyze</a:t>
            </a:r>
          </a:p>
          <a:p>
            <a:pPr marL="0" indent="0">
              <a:buNone/>
            </a:pPr>
            <a:r>
              <a:rPr lang="en-US" dirty="0"/>
              <a:t>To occur</a:t>
            </a:r>
          </a:p>
          <a:p>
            <a:pPr marL="0" indent="0">
              <a:buNone/>
            </a:pPr>
            <a:r>
              <a:rPr lang="en-US" dirty="0"/>
              <a:t>To understand</a:t>
            </a:r>
          </a:p>
          <a:p>
            <a:pPr marL="0" indent="0">
              <a:buNone/>
            </a:pPr>
            <a:r>
              <a:rPr lang="en-US" dirty="0"/>
              <a:t>To investigate</a:t>
            </a:r>
          </a:p>
        </p:txBody>
      </p:sp>
      <p:sp>
        <p:nvSpPr>
          <p:cNvPr id="4" name="Content Placeholder 2"/>
          <p:cNvSpPr txBox="1">
            <a:spLocks/>
          </p:cNvSpPr>
          <p:nvPr/>
        </p:nvSpPr>
        <p:spPr>
          <a:xfrm>
            <a:off x="5051248" y="1858887"/>
            <a:ext cx="3470898"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u="sng" dirty="0"/>
              <a:t>Nominalization</a:t>
            </a:r>
          </a:p>
          <a:p>
            <a:pPr marL="0" indent="0">
              <a:buFont typeface="Arial"/>
              <a:buNone/>
            </a:pPr>
            <a:r>
              <a:rPr lang="en-US" dirty="0"/>
              <a:t>Regulation</a:t>
            </a:r>
          </a:p>
          <a:p>
            <a:pPr marL="0" indent="0">
              <a:buFont typeface="Arial"/>
              <a:buNone/>
            </a:pPr>
            <a:r>
              <a:rPr lang="en-US" dirty="0"/>
              <a:t>Analysis</a:t>
            </a:r>
          </a:p>
          <a:p>
            <a:pPr marL="0" indent="0">
              <a:buFont typeface="Arial"/>
              <a:buNone/>
            </a:pPr>
            <a:r>
              <a:rPr lang="en-US" dirty="0" err="1"/>
              <a:t>Occurance</a:t>
            </a:r>
            <a:endParaRPr lang="en-US" dirty="0"/>
          </a:p>
          <a:p>
            <a:pPr marL="0" indent="0">
              <a:buFont typeface="Arial"/>
              <a:buNone/>
            </a:pPr>
            <a:r>
              <a:rPr lang="en-US" dirty="0"/>
              <a:t>Understanding</a:t>
            </a:r>
          </a:p>
          <a:p>
            <a:pPr marL="0" indent="0">
              <a:buFont typeface="Arial"/>
              <a:buNone/>
            </a:pPr>
            <a:r>
              <a:rPr lang="en-US" dirty="0"/>
              <a:t>Investigation</a:t>
            </a:r>
          </a:p>
        </p:txBody>
      </p:sp>
    </p:spTree>
    <p:extLst>
      <p:ext uri="{BB962C8B-B14F-4D97-AF65-F5344CB8AC3E}">
        <p14:creationId xmlns:p14="http://schemas.microsoft.com/office/powerpoint/2010/main" val="268097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P spid="4" grpId="0" build="p" bldLvl="5"/>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8630"/>
            <a:ext cx="8229600" cy="1143000"/>
          </a:xfrm>
        </p:spPr>
        <p:txBody>
          <a:bodyPr/>
          <a:lstStyle/>
          <a:p>
            <a:r>
              <a:rPr lang="en-US" dirty="0"/>
              <a:t>Put actions in verbs</a:t>
            </a:r>
          </a:p>
        </p:txBody>
      </p:sp>
      <p:sp>
        <p:nvSpPr>
          <p:cNvPr id="4" name="Content Placeholder 2"/>
          <p:cNvSpPr txBox="1">
            <a:spLocks/>
          </p:cNvSpPr>
          <p:nvPr/>
        </p:nvSpPr>
        <p:spPr>
          <a:xfrm>
            <a:off x="917341" y="3114807"/>
            <a:ext cx="7322547" cy="223298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We performed an analysis on the data.</a:t>
            </a:r>
          </a:p>
          <a:p>
            <a:pPr marL="0" indent="0">
              <a:buFont typeface="Arial"/>
              <a:buNone/>
            </a:pPr>
            <a:endParaRPr lang="en-US" dirty="0"/>
          </a:p>
          <a:p>
            <a:pPr marL="0" indent="0">
              <a:buFont typeface="Arial"/>
              <a:buNone/>
            </a:pPr>
            <a:r>
              <a:rPr lang="en-US" dirty="0"/>
              <a:t>We analyzed the data.</a:t>
            </a:r>
          </a:p>
        </p:txBody>
      </p:sp>
    </p:spTree>
    <p:extLst>
      <p:ext uri="{BB962C8B-B14F-4D97-AF65-F5344CB8AC3E}">
        <p14:creationId xmlns:p14="http://schemas.microsoft.com/office/powerpoint/2010/main" val="172072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1941"/>
            <a:ext cx="8229600" cy="1143000"/>
          </a:xfrm>
        </p:spPr>
        <p:txBody>
          <a:bodyPr/>
          <a:lstStyle/>
          <a:p>
            <a:r>
              <a:rPr lang="en-US" dirty="0"/>
              <a:t>Put characters in subjects</a:t>
            </a:r>
          </a:p>
        </p:txBody>
      </p:sp>
      <p:sp>
        <p:nvSpPr>
          <p:cNvPr id="7" name="Content Placeholder 2"/>
          <p:cNvSpPr txBox="1">
            <a:spLocks/>
          </p:cNvSpPr>
          <p:nvPr/>
        </p:nvSpPr>
        <p:spPr>
          <a:xfrm>
            <a:off x="917341" y="3098118"/>
            <a:ext cx="7322547" cy="223298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The character is the actor.</a:t>
            </a:r>
          </a:p>
          <a:p>
            <a:pPr marL="0" indent="0">
              <a:buFont typeface="Arial"/>
              <a:buNone/>
            </a:pPr>
            <a:endParaRPr lang="en-US" dirty="0"/>
          </a:p>
          <a:p>
            <a:pPr marL="0" indent="0">
              <a:buFont typeface="Arial"/>
              <a:buNone/>
            </a:pPr>
            <a:r>
              <a:rPr lang="en-US" dirty="0"/>
              <a:t>Readers expect the main character in a clause to be found in the subject.</a:t>
            </a:r>
          </a:p>
        </p:txBody>
      </p:sp>
    </p:spTree>
    <p:extLst>
      <p:ext uri="{BB962C8B-B14F-4D97-AF65-F5344CB8AC3E}">
        <p14:creationId xmlns:p14="http://schemas.microsoft.com/office/powerpoint/2010/main" val="51150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25"/>
            <a:ext cx="8229600" cy="1143000"/>
          </a:xfrm>
        </p:spPr>
        <p:txBody>
          <a:bodyPr/>
          <a:lstStyle/>
          <a:p>
            <a:r>
              <a:rPr lang="en-US" dirty="0"/>
              <a:t>Put characters in subjects</a:t>
            </a:r>
          </a:p>
        </p:txBody>
      </p:sp>
      <p:sp>
        <p:nvSpPr>
          <p:cNvPr id="7" name="Content Placeholder 2"/>
          <p:cNvSpPr txBox="1">
            <a:spLocks/>
          </p:cNvSpPr>
          <p:nvPr/>
        </p:nvSpPr>
        <p:spPr>
          <a:xfrm>
            <a:off x="917341" y="1928353"/>
            <a:ext cx="7322547" cy="345692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The movement in the liquid medium of the bacteria was accomplished by the </a:t>
            </a:r>
            <a:r>
              <a:rPr lang="en-US" dirty="0" err="1"/>
              <a:t>microflagellum</a:t>
            </a:r>
            <a:r>
              <a:rPr lang="en-US" dirty="0"/>
              <a:t>.</a:t>
            </a:r>
          </a:p>
          <a:p>
            <a:pPr marL="0" indent="0">
              <a:buFont typeface="Arial"/>
              <a:buNone/>
            </a:pPr>
            <a:endParaRPr lang="en-US" dirty="0"/>
          </a:p>
          <a:p>
            <a:pPr marL="0" indent="0">
              <a:buFont typeface="Arial"/>
              <a:buNone/>
            </a:pPr>
            <a:r>
              <a:rPr lang="en-US" dirty="0"/>
              <a:t>The bacteria move themselves in the liquid medium with the </a:t>
            </a:r>
            <a:r>
              <a:rPr lang="en-US" dirty="0" err="1"/>
              <a:t>microflagellum</a:t>
            </a:r>
            <a:r>
              <a:rPr lang="en-US" dirty="0"/>
              <a:t>.</a:t>
            </a:r>
          </a:p>
        </p:txBody>
      </p:sp>
    </p:spTree>
    <p:extLst>
      <p:ext uri="{BB962C8B-B14F-4D97-AF65-F5344CB8AC3E}">
        <p14:creationId xmlns:p14="http://schemas.microsoft.com/office/powerpoint/2010/main" val="243359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25"/>
            <a:ext cx="8229600" cy="1143000"/>
          </a:xfrm>
        </p:spPr>
        <p:txBody>
          <a:bodyPr/>
          <a:lstStyle/>
          <a:p>
            <a:r>
              <a:rPr lang="en-US" dirty="0"/>
              <a:t>Put characters in subjects</a:t>
            </a:r>
          </a:p>
        </p:txBody>
      </p:sp>
      <p:sp>
        <p:nvSpPr>
          <p:cNvPr id="7" name="Content Placeholder 2"/>
          <p:cNvSpPr txBox="1">
            <a:spLocks/>
          </p:cNvSpPr>
          <p:nvPr/>
        </p:nvSpPr>
        <p:spPr>
          <a:xfrm>
            <a:off x="917341" y="1928353"/>
            <a:ext cx="7322547" cy="345692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The </a:t>
            </a:r>
            <a:r>
              <a:rPr lang="en-US" dirty="0">
                <a:solidFill>
                  <a:srgbClr val="0000FF"/>
                </a:solidFill>
              </a:rPr>
              <a:t>movement </a:t>
            </a:r>
            <a:r>
              <a:rPr lang="en-US" dirty="0"/>
              <a:t>in the liquid medium of the bacteria </a:t>
            </a:r>
            <a:r>
              <a:rPr lang="en-US" dirty="0">
                <a:solidFill>
                  <a:srgbClr val="008000"/>
                </a:solidFill>
              </a:rPr>
              <a:t>was</a:t>
            </a:r>
            <a:r>
              <a:rPr lang="en-US" dirty="0"/>
              <a:t> accomplished by the </a:t>
            </a:r>
            <a:r>
              <a:rPr lang="en-US" dirty="0" err="1"/>
              <a:t>microflagellum</a:t>
            </a:r>
            <a:r>
              <a:rPr lang="en-US" dirty="0"/>
              <a:t>.</a:t>
            </a:r>
          </a:p>
          <a:p>
            <a:pPr marL="0" indent="0">
              <a:buFont typeface="Arial"/>
              <a:buNone/>
            </a:pPr>
            <a:endParaRPr lang="en-US" dirty="0"/>
          </a:p>
          <a:p>
            <a:pPr marL="0" indent="0">
              <a:buFont typeface="Arial"/>
              <a:buNone/>
            </a:pPr>
            <a:r>
              <a:rPr lang="en-US" dirty="0"/>
              <a:t>The </a:t>
            </a:r>
            <a:r>
              <a:rPr lang="en-US" dirty="0">
                <a:solidFill>
                  <a:srgbClr val="0000FF"/>
                </a:solidFill>
              </a:rPr>
              <a:t>bacteria</a:t>
            </a:r>
            <a:r>
              <a:rPr lang="en-US" dirty="0"/>
              <a:t> </a:t>
            </a:r>
            <a:r>
              <a:rPr lang="en-US" dirty="0">
                <a:solidFill>
                  <a:srgbClr val="008000"/>
                </a:solidFill>
              </a:rPr>
              <a:t>move</a:t>
            </a:r>
            <a:r>
              <a:rPr lang="en-US" dirty="0"/>
              <a:t> themselves in the liquid medium with the </a:t>
            </a:r>
            <a:r>
              <a:rPr lang="en-US" dirty="0" err="1"/>
              <a:t>microflagellum</a:t>
            </a:r>
            <a:r>
              <a:rPr lang="en-US" dirty="0"/>
              <a:t>.</a:t>
            </a:r>
          </a:p>
        </p:txBody>
      </p:sp>
    </p:spTree>
    <p:extLst>
      <p:ext uri="{BB962C8B-B14F-4D97-AF65-F5344CB8AC3E}">
        <p14:creationId xmlns:p14="http://schemas.microsoft.com/office/powerpoint/2010/main" val="2322066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25"/>
            <a:ext cx="8229600" cy="1143000"/>
          </a:xfrm>
        </p:spPr>
        <p:txBody>
          <a:bodyPr/>
          <a:lstStyle/>
          <a:p>
            <a:r>
              <a:rPr lang="en-US" dirty="0"/>
              <a:t>Put characters in subjects</a:t>
            </a:r>
          </a:p>
        </p:txBody>
      </p:sp>
      <p:sp>
        <p:nvSpPr>
          <p:cNvPr id="7" name="Content Placeholder 2"/>
          <p:cNvSpPr txBox="1">
            <a:spLocks/>
          </p:cNvSpPr>
          <p:nvPr/>
        </p:nvSpPr>
        <p:spPr>
          <a:xfrm>
            <a:off x="917341" y="1928353"/>
            <a:ext cx="7322547" cy="345692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Avenir Book"/>
                <a:ea typeface="+mn-ea"/>
                <a:cs typeface="Avenir Book"/>
              </a:defRPr>
            </a:lvl1pPr>
            <a:lvl2pPr marL="742950" indent="-285750" algn="l" defTabSz="457200" rtl="0" eaLnBrk="1" latinLnBrk="0" hangingPunct="1">
              <a:spcBef>
                <a:spcPct val="20000"/>
              </a:spcBef>
              <a:buFont typeface="Arial"/>
              <a:buChar char="–"/>
              <a:defRPr sz="2800" kern="1200">
                <a:solidFill>
                  <a:schemeClr val="tx1"/>
                </a:solidFill>
                <a:latin typeface="Avenir Book"/>
                <a:ea typeface="+mn-ea"/>
                <a:cs typeface="Avenir Book"/>
              </a:defRPr>
            </a:lvl2pPr>
            <a:lvl3pPr marL="1143000" indent="-228600" algn="l" defTabSz="457200" rtl="0" eaLnBrk="1" latinLnBrk="0" hangingPunct="1">
              <a:spcBef>
                <a:spcPct val="20000"/>
              </a:spcBef>
              <a:buFont typeface="Arial"/>
              <a:buChar char="•"/>
              <a:defRPr sz="2400" kern="1200">
                <a:solidFill>
                  <a:schemeClr val="tx1"/>
                </a:solidFill>
                <a:latin typeface="Avenir Book"/>
                <a:ea typeface="+mn-ea"/>
                <a:cs typeface="Avenir Book"/>
              </a:defRPr>
            </a:lvl3pPr>
            <a:lvl4pPr marL="16002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4pPr>
            <a:lvl5pPr marL="2057400" indent="-228600" algn="l" defTabSz="457200" rtl="0" eaLnBrk="1" latinLnBrk="0" hangingPunct="1">
              <a:spcBef>
                <a:spcPct val="20000"/>
              </a:spcBef>
              <a:buFont typeface="Arial"/>
              <a:buChar char="»"/>
              <a:defRPr sz="2000" kern="1200">
                <a:solidFill>
                  <a:schemeClr val="tx1"/>
                </a:solidFill>
                <a:latin typeface="Avenir Book"/>
                <a:ea typeface="+mn-ea"/>
                <a:cs typeface="Avenir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Several primate genomes are needed to identify features common to primates or unique to humans.</a:t>
            </a:r>
          </a:p>
          <a:p>
            <a:pPr marL="0" indent="0">
              <a:buFont typeface="Arial"/>
              <a:buNone/>
            </a:pPr>
            <a:endParaRPr lang="en-US" dirty="0"/>
          </a:p>
          <a:p>
            <a:pPr marL="0" indent="0">
              <a:buFont typeface="Arial"/>
              <a:buNone/>
            </a:pPr>
            <a:r>
              <a:rPr lang="en-US" dirty="0"/>
              <a:t>Identification of features common among primates or unique to humans will require several primate genomes.</a:t>
            </a:r>
          </a:p>
        </p:txBody>
      </p:sp>
    </p:spTree>
    <p:extLst>
      <p:ext uri="{BB962C8B-B14F-4D97-AF65-F5344CB8AC3E}">
        <p14:creationId xmlns:p14="http://schemas.microsoft.com/office/powerpoint/2010/main" val="73996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66</TotalTime>
  <Words>662</Words>
  <Application>Microsoft Macintosh PowerPoint</Application>
  <PresentationFormat>On-screen Show (4:3)</PresentationFormat>
  <Paragraphs>129</Paragraphs>
  <Slides>27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Avenir Book</vt:lpstr>
      <vt:lpstr>Office Theme</vt:lpstr>
      <vt:lpstr>Scientific writing </vt:lpstr>
      <vt:lpstr>PowerPoint Presentation</vt:lpstr>
      <vt:lpstr>simplicity </vt:lpstr>
      <vt:lpstr>Put actions in verbs</vt:lpstr>
      <vt:lpstr>Put actions in verbs</vt:lpstr>
      <vt:lpstr>Put characters in subjects</vt:lpstr>
      <vt:lpstr>Put characters in subjects</vt:lpstr>
      <vt:lpstr>Put characters in subjects</vt:lpstr>
      <vt:lpstr>Put characters in subjects</vt:lpstr>
      <vt:lpstr>Put characters in subjects</vt:lpstr>
      <vt:lpstr>Keep subjects near verbs</vt:lpstr>
      <vt:lpstr>Use passive voice judiciously</vt:lpstr>
      <vt:lpstr>Coherence</vt:lpstr>
      <vt:lpstr>Topic sentences</vt:lpstr>
      <vt:lpstr>Omit needless words</vt:lpstr>
      <vt:lpstr>Omit needless words</vt:lpstr>
      <vt:lpstr>Omit needless words</vt:lpstr>
      <vt:lpstr>Prefer simple words /  use plain English</vt:lpstr>
      <vt:lpstr>Use plain English</vt:lpstr>
      <vt:lpstr>Use simple subjects</vt:lpstr>
      <vt:lpstr>Use adjectives/adverbs frugally</vt:lpstr>
      <vt:lpstr>Avoid excessive hedging</vt:lpstr>
      <vt:lpstr>Avoid excessive hedging</vt:lpstr>
      <vt:lpstr>Avoid demeaning adverbs</vt:lpstr>
      <vt:lpstr>Hook</vt:lpstr>
      <vt:lpstr>PowerPoint Presentation</vt:lpstr>
      <vt:lpstr>simplicity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Editor  </dc:creator>
  <cp:lastModifiedBy>Microsoft Office User</cp:lastModifiedBy>
  <cp:revision>11</cp:revision>
  <dcterms:created xsi:type="dcterms:W3CDTF">2015-03-16T21:11:05Z</dcterms:created>
  <dcterms:modified xsi:type="dcterms:W3CDTF">2020-11-03T14:48:45Z</dcterms:modified>
</cp:coreProperties>
</file>