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318" r:id="rId2"/>
    <p:sldId id="319" r:id="rId3"/>
    <p:sldId id="350" r:id="rId4"/>
    <p:sldId id="678" r:id="rId5"/>
    <p:sldId id="674" r:id="rId6"/>
    <p:sldId id="679" r:id="rId7"/>
    <p:sldId id="471" r:id="rId8"/>
    <p:sldId id="680" r:id="rId9"/>
    <p:sldId id="681" r:id="rId10"/>
    <p:sldId id="672" r:id="rId11"/>
    <p:sldId id="673" r:id="rId12"/>
    <p:sldId id="4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2226"/>
  </p:normalViewPr>
  <p:slideViewPr>
    <p:cSldViewPr snapToGrid="0" snapToObjects="1">
      <p:cViewPr varScale="1">
        <p:scale>
          <a:sx n="90" d="100"/>
          <a:sy n="90" d="100"/>
        </p:scale>
        <p:origin x="232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24T17:58:49.25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25465 2666 24575,'0'0'0</inkml:trace>
  <inkml:trace contextRef="#ctx0" brushRef="#br0" timeOffset="16946">15039 3698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45F56-4F69-014F-BF17-BBF57342F13A}" type="datetimeFigureOut">
              <a:rPr lang="en-US" smtClean="0"/>
              <a:t>9/29/21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49269-E026-4E44-9951-397123D7C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2C1D408F-3F93-4F43-8A63-5C97F2D4AA7C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906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docs.google.com</a:t>
            </a:r>
            <a:r>
              <a:rPr lang="en-US" dirty="0"/>
              <a:t>/document/d/1Kk92IApqR0dqP8pjU8KjXSjuFePxToeInctn_EKyqx0/</a:t>
            </a:r>
            <a:r>
              <a:rPr lang="en-US" dirty="0" err="1"/>
              <a:t>edit?usp</a:t>
            </a:r>
            <a:r>
              <a:rPr lang="en-US" dirty="0"/>
              <a:t>=sharing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49269-E026-4E44-9951-397123D7CF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02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2C1D408F-3F93-4F43-8A63-5C97F2D4AA7C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277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49269-E026-4E44-9951-397123D7CF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210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6101AC86-C8CA-1847-A97E-2A060189EE9C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132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49269-E026-4E44-9951-397123D7CF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3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49269-E026-4E44-9951-397123D7CF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29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6101AC86-C8CA-1847-A97E-2A060189EE9C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909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49269-E026-4E44-9951-397123D7CF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10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2C1D408F-3F93-4F43-8A63-5C97F2D4AA7C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785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Have you watched today's assigned video lectures on Canvas?</a:t>
            </a:r>
          </a:p>
          <a:p>
            <a:r>
              <a:rPr lang="en-US"/>
              <a:t>https://www.polleverywhere.com/multiple_choice_polls/dmDhSArseQCVNTRIZbh1g?flow=Default&amp;onscreen=persist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49269-E026-4E44-9951-397123D7CF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122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What comes to mind when I say the word "parasite"?</a:t>
            </a:r>
          </a:p>
          <a:p>
            <a:r>
              <a:rPr lang="en-US"/>
              <a:t>https://www.polleverywhere.com/free_text_polls/n8mRsosII42qUWMLxN3aH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49269-E026-4E44-9951-397123D7CF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92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67DD-1156-554A-B839-48E328A60B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5D51DD-603B-AD49-B8EA-08FC308BC1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2108-942D-FF47-9A0D-912647A53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D3E4-8685-A449-A498-91BE67604F63}" type="datetimeFigureOut">
              <a:rPr lang="en-US" smtClean="0"/>
              <a:t>9/29/21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9FED2-FED4-5348-8936-2901959FA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653A6-9DDC-C546-944C-B8D5BA61B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178FC-A017-8E49-95FC-253AF014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557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41CD6-422E-794A-86C2-828BC956E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4960A6-E98F-A34A-A76F-D83733AB4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0898B-E7A9-2644-94D9-813E95D9C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D3E4-8685-A449-A498-91BE67604F63}" type="datetimeFigureOut">
              <a:rPr lang="en-US" smtClean="0"/>
              <a:t>9/29/21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0BE7A-21E8-A645-8D2A-37D7D7C9C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02E61-8900-6945-8BD3-299E7E0D9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178FC-A017-8E49-95FC-253AF014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05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E5AA8E-87C6-F848-BB10-D0FCE96BBA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5D27A-E4B1-B746-9133-096AB6CAD3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CF246-7948-2D4F-8E9D-0A6B66455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D3E4-8685-A449-A498-91BE67604F63}" type="datetimeFigureOut">
              <a:rPr lang="en-US" smtClean="0"/>
              <a:t>9/29/21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EC3A8-B445-D44C-9545-314A1C928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40EB0-7ADF-C345-AF0E-58222E57D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178FC-A017-8E49-95FC-253AF014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887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1E5B1-55AA-5642-B010-96305D9A2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2A0DF-BEFA-F143-AB83-39BE26DB5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FB3C3-81C9-9C49-9060-93D853AF4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D3E4-8685-A449-A498-91BE67604F63}" type="datetimeFigureOut">
              <a:rPr lang="en-US" smtClean="0"/>
              <a:t>9/29/21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53CFE-5DD8-914B-A55B-10354658A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801B8-24A8-454A-8664-90F501599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178FC-A017-8E49-95FC-253AF014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3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44BCD-2ECC-6C45-B73F-C7F315ED8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F60E27-07BC-BB4D-92E7-9EC9C71E6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6E0C6-EC2B-8E4A-BDAB-7A56A9257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D3E4-8685-A449-A498-91BE67604F63}" type="datetimeFigureOut">
              <a:rPr lang="en-US" smtClean="0"/>
              <a:t>9/29/21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FC224-AB3A-F64E-B971-C25F0B1DE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E26AA-1518-4E4B-8E25-75E9FE497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178FC-A017-8E49-95FC-253AF014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0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F1126-3414-1B41-A773-8A2B0EF18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D878A-3699-D142-B42C-CDB800B01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D022D4-6C9C-9242-A69F-EAF61FD04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102BE7-24AA-7648-8485-333E24B92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D3E4-8685-A449-A498-91BE67604F63}" type="datetimeFigureOut">
              <a:rPr lang="en-US" smtClean="0"/>
              <a:t>9/29/21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97BF87-3A76-B141-B06C-A80FBB37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260DA4-BFC8-4545-A413-CFECF61DB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178FC-A017-8E49-95FC-253AF014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57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3E26D-6D92-294E-B9BF-5FC7500B6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9E26C-DC73-9C4C-A1BF-1465A825C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5BCF19-F864-8141-B155-5F1E7189F4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6BD099-0C9B-794F-9318-C55BFCA120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C9BBFD-ED7F-2148-B3CB-3B0B5C4788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4E0347-BC44-CC48-ACC4-C1767D651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D3E4-8685-A449-A498-91BE67604F63}" type="datetimeFigureOut">
              <a:rPr lang="en-US" smtClean="0"/>
              <a:t>9/29/21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AA6FAF-234B-E44D-A759-0BBC654E4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B5EF8A-36B6-214A-8048-E4A4752A9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178FC-A017-8E49-95FC-253AF014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374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3EEC9-6A29-254E-950B-68816C775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3FB1EA-86AF-D14F-AD6C-E8C60E51B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D3E4-8685-A449-A498-91BE67604F63}" type="datetimeFigureOut">
              <a:rPr lang="en-US" smtClean="0"/>
              <a:t>9/29/21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F5B7CC-46AC-B741-A1E7-5349D35CC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64BFD7-8AA9-EC43-A703-15DDA570E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178FC-A017-8E49-95FC-253AF014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01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744AE4-341B-ED4D-B786-F61B55BD2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D3E4-8685-A449-A498-91BE67604F63}" type="datetimeFigureOut">
              <a:rPr lang="en-US" smtClean="0"/>
              <a:t>9/29/21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47A0C9-39DF-754A-A8B1-4C06AB957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58A4EC-6270-D549-AFAE-F9F0E3B05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178FC-A017-8E49-95FC-253AF014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809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8FCB2-7D22-8342-920E-1C6F2939B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418FA-8546-B94E-B9AD-EC28EC030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C148A-9D80-2E4E-B56C-650C5BE12D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DD77C3-BE18-AF45-9081-B6FBBA6B4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D3E4-8685-A449-A498-91BE67604F63}" type="datetimeFigureOut">
              <a:rPr lang="en-US" smtClean="0"/>
              <a:t>9/29/21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0681AB-B950-544F-AC0C-B7531BC28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18BE0-ACFA-1545-9D6B-5A6A89CFC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178FC-A017-8E49-95FC-253AF014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18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D4AE0-6A08-A544-B1F9-51B3B99A6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495BD3-A9BE-A44B-A6BC-E97DC2CD76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0739BA-B012-464C-9630-570114B66E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7C475-43F9-4549-8556-062516DE4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9D3E4-8685-A449-A498-91BE67604F63}" type="datetimeFigureOut">
              <a:rPr lang="en-US" smtClean="0"/>
              <a:t>9/29/21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6D14B-466B-B349-885B-F44B48FAE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1410D-9C62-2440-AF49-E19F873B1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178FC-A017-8E49-95FC-253AF014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09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C4BF38-EBF2-364F-BBDB-6B66AFD02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13372A-D024-9B46-94AF-F74DB3DA6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8D926-4AFF-F049-9B44-BEF474AAA3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9D3E4-8685-A449-A498-91BE67604F63}" type="datetimeFigureOut">
              <a:rPr lang="en-US" smtClean="0"/>
              <a:t>9/29/21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A9854-A5E3-9E47-A1CE-7B58FB7945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EE434-D4CA-4E42-A5A8-0C12879F1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178FC-A017-8E49-95FC-253AF014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60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customXml" Target="../ink/ink1.xml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3"/>
          <p:cNvSpPr txBox="1">
            <a:spLocks noChangeArrowheads="1"/>
          </p:cNvSpPr>
          <p:nvPr/>
        </p:nvSpPr>
        <p:spPr bwMode="auto">
          <a:xfrm>
            <a:off x="6353176" y="3489326"/>
            <a:ext cx="6976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>
                <a:latin typeface="Times" charset="0"/>
              </a:rPr>
              <a:t>Bob</a:t>
            </a:r>
          </a:p>
          <a:p>
            <a:r>
              <a:rPr lang="en-US">
                <a:latin typeface="Times" charset="0"/>
              </a:rPr>
              <a:t>Bell</a:t>
            </a:r>
          </a:p>
        </p:txBody>
      </p:sp>
      <p:pic>
        <p:nvPicPr>
          <p:cNvPr id="1536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35" y="11151"/>
            <a:ext cx="5936166" cy="685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-1685597" y="1890712"/>
            <a:ext cx="771048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6000" dirty="0">
                <a:solidFill>
                  <a:srgbClr val="FFFFFF"/>
                </a:solidFill>
                <a:latin typeface="Avenir" charset="0"/>
                <a:cs typeface="Avenir" charset="0"/>
              </a:rPr>
              <a:t>Welcome to </a:t>
            </a:r>
          </a:p>
          <a:p>
            <a:pPr algn="r"/>
            <a:r>
              <a:rPr lang="en-US" sz="6000" dirty="0">
                <a:solidFill>
                  <a:srgbClr val="FFFFFF"/>
                </a:solidFill>
                <a:latin typeface="Avenir" charset="0"/>
                <a:cs typeface="Avenir" charset="0"/>
              </a:rPr>
              <a:t>FISH 406: </a:t>
            </a:r>
          </a:p>
          <a:p>
            <a:pPr algn="r"/>
            <a:r>
              <a:rPr lang="en-US" sz="6000" dirty="0">
                <a:solidFill>
                  <a:srgbClr val="FFFFFF"/>
                </a:solidFill>
                <a:latin typeface="Avenir" charset="0"/>
                <a:cs typeface="Avenir" charset="0"/>
              </a:rPr>
              <a:t>Parasite Ecology</a:t>
            </a:r>
          </a:p>
        </p:txBody>
      </p:sp>
    </p:spTree>
    <p:extLst>
      <p:ext uri="{BB962C8B-B14F-4D97-AF65-F5344CB8AC3E}">
        <p14:creationId xmlns:p14="http://schemas.microsoft.com/office/powerpoint/2010/main" val="1279693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71470" y="165441"/>
            <a:ext cx="116490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atin typeface="Avenir"/>
                <a:cs typeface="Avenir"/>
              </a:rPr>
              <a:t>parasites on the spectrum of symbiosis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3FDACC-4EF5-E74C-8D56-ECAC63222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8893" y="5614537"/>
            <a:ext cx="907494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>
                <a:latin typeface="Avenir"/>
                <a:cs typeface="Avenir"/>
              </a:rPr>
              <a:t>Collaborate with your group to come up </a:t>
            </a:r>
          </a:p>
          <a:p>
            <a:pPr>
              <a:defRPr/>
            </a:pPr>
            <a:r>
              <a:rPr lang="en-US" sz="3000" b="1" dirty="0">
                <a:latin typeface="Avenir"/>
                <a:cs typeface="Avenir"/>
              </a:rPr>
              <a:t>with as many examples as you can.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845587" y="1362630"/>
            <a:ext cx="9074944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Avenir"/>
                <a:cs typeface="Avenir"/>
              </a:rPr>
              <a:t>Parasites are not the only organisms that live in </a:t>
            </a:r>
            <a:r>
              <a:rPr lang="en-US" sz="2200" b="1" dirty="0">
                <a:latin typeface="Avenir"/>
                <a:cs typeface="Avenir"/>
              </a:rPr>
              <a:t>intimate and durable relationships with their hosts</a:t>
            </a:r>
            <a:r>
              <a:rPr lang="en-US" sz="2200" dirty="0">
                <a:latin typeface="Avenir"/>
                <a:cs typeface="Avenir"/>
              </a:rPr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Avenir"/>
                <a:cs typeface="Avenir"/>
              </a:rPr>
              <a:t>The class will be split into groups.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Avenir"/>
                <a:cs typeface="Avenir"/>
              </a:rPr>
              <a:t>Each group will be assigned one kind of symbiont: </a:t>
            </a:r>
            <a:r>
              <a:rPr lang="en-US" sz="2200" b="1" dirty="0">
                <a:latin typeface="Avenir"/>
                <a:cs typeface="Avenir"/>
              </a:rPr>
              <a:t>parasites, commensals, or mutualists</a:t>
            </a:r>
            <a:r>
              <a:rPr lang="en-US" sz="2200" dirty="0">
                <a:latin typeface="Avenir"/>
                <a:cs typeface="Avenir"/>
              </a:rPr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Avenir"/>
                <a:cs typeface="Avenir"/>
              </a:rPr>
              <a:t>Generate as many examples of the assigned symbiont as you can.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Avenir"/>
                <a:cs typeface="Avenir"/>
              </a:rPr>
              <a:t>Each person should assume one role: </a:t>
            </a:r>
          </a:p>
          <a:p>
            <a:pPr marL="1028700" lvl="1" indent="-57150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Avenir"/>
                <a:cs typeface="Avenir"/>
              </a:rPr>
              <a:t>Note-taker (in Google doc)</a:t>
            </a:r>
          </a:p>
          <a:p>
            <a:pPr marL="1028700" lvl="1" indent="-57150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Avenir"/>
                <a:cs typeface="Avenir"/>
              </a:rPr>
              <a:t>Timekeeper</a:t>
            </a:r>
          </a:p>
          <a:p>
            <a:pPr marL="1028700" lvl="1" indent="-57150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Avenir"/>
                <a:cs typeface="Avenir"/>
              </a:rPr>
              <a:t>Reporter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endParaRPr lang="en-US" sz="2200" dirty="0">
              <a:latin typeface="Avenir"/>
              <a:cs typeface="Avenir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endParaRPr lang="en-US" sz="2200" dirty="0">
              <a:latin typeface="Avenir"/>
              <a:cs typeface="Avenir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63BAC7D-6304-6245-A900-7875BC03293F}"/>
                  </a:ext>
                </a:extLst>
              </p14:cNvPr>
              <p14:cNvContentPartPr/>
              <p14:nvPr/>
            </p14:nvContentPartPr>
            <p14:xfrm>
              <a:off x="5414040" y="959760"/>
              <a:ext cx="3753720" cy="371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63BAC7D-6304-6245-A900-7875BC03293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04680" y="950400"/>
                <a:ext cx="3772440" cy="3906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0948A2C8-8419-3A41-81F6-A59B14189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4605" y="5487368"/>
            <a:ext cx="1270000" cy="127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EC9A07-7880-2348-A1CF-88D10F73AA0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5765"/>
          <a:stretch/>
        </p:blipFill>
        <p:spPr>
          <a:xfrm>
            <a:off x="546863" y="1071420"/>
            <a:ext cx="2114407" cy="410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6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3"/>
          <p:cNvSpPr txBox="1">
            <a:spLocks noChangeArrowheads="1"/>
          </p:cNvSpPr>
          <p:nvPr/>
        </p:nvSpPr>
        <p:spPr bwMode="auto">
          <a:xfrm>
            <a:off x="6353176" y="3489326"/>
            <a:ext cx="6976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>
                <a:latin typeface="Times" charset="0"/>
              </a:rPr>
              <a:t>Bob</a:t>
            </a:r>
          </a:p>
          <a:p>
            <a:r>
              <a:rPr lang="en-US">
                <a:latin typeface="Times" charset="0"/>
              </a:rPr>
              <a:t>Bell</a:t>
            </a:r>
          </a:p>
        </p:txBody>
      </p:sp>
      <p:pic>
        <p:nvPicPr>
          <p:cNvPr id="1536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35" y="11151"/>
            <a:ext cx="5936166" cy="685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-1685597" y="1890712"/>
            <a:ext cx="771048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6000" dirty="0">
                <a:solidFill>
                  <a:srgbClr val="FFFFFF"/>
                </a:solidFill>
                <a:latin typeface="Avenir" charset="0"/>
                <a:cs typeface="Avenir" charset="0"/>
              </a:rPr>
              <a:t>Welcome to </a:t>
            </a:r>
          </a:p>
          <a:p>
            <a:pPr algn="r"/>
            <a:r>
              <a:rPr lang="en-US" sz="6000" dirty="0">
                <a:solidFill>
                  <a:srgbClr val="FFFFFF"/>
                </a:solidFill>
                <a:latin typeface="Avenir" charset="0"/>
                <a:cs typeface="Avenir" charset="0"/>
              </a:rPr>
              <a:t>FISH 406: </a:t>
            </a:r>
          </a:p>
          <a:p>
            <a:pPr algn="r"/>
            <a:r>
              <a:rPr lang="en-US" sz="6000" dirty="0">
                <a:solidFill>
                  <a:srgbClr val="FFFFFF"/>
                </a:solidFill>
                <a:latin typeface="Avenir" charset="0"/>
                <a:cs typeface="Avenir" charset="0"/>
              </a:rPr>
              <a:t>Parasite Ecology</a:t>
            </a:r>
          </a:p>
        </p:txBody>
      </p:sp>
    </p:spTree>
    <p:extLst>
      <p:ext uri="{BB962C8B-B14F-4D97-AF65-F5344CB8AC3E}">
        <p14:creationId xmlns:p14="http://schemas.microsoft.com/office/powerpoint/2010/main" val="2771182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467886" y="2574920"/>
            <a:ext cx="5839163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250" dirty="0">
                <a:solidFill>
                  <a:schemeClr val="bg1">
                    <a:lumMod val="65000"/>
                  </a:schemeClr>
                </a:solidFill>
                <a:latin typeface="Avenir" charset="0"/>
                <a:cs typeface="Avenir" charset="0"/>
              </a:rPr>
              <a:t>Practical session 1:</a:t>
            </a:r>
          </a:p>
          <a:p>
            <a:r>
              <a:rPr lang="en-US" sz="5250" dirty="0">
                <a:solidFill>
                  <a:schemeClr val="bg1"/>
                </a:solidFill>
                <a:latin typeface="Avenir" charset="0"/>
                <a:cs typeface="Avenir" charset="0"/>
              </a:rPr>
              <a:t>This wormy world</a:t>
            </a:r>
          </a:p>
        </p:txBody>
      </p:sp>
    </p:spTree>
    <p:extLst>
      <p:ext uri="{BB962C8B-B14F-4D97-AF65-F5344CB8AC3E}">
        <p14:creationId xmlns:p14="http://schemas.microsoft.com/office/powerpoint/2010/main" val="3144331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300159" y="565492"/>
            <a:ext cx="9677400" cy="615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"/>
                <a:cs typeface="Avenir"/>
              </a:rPr>
              <a:t>FISH 406</a:t>
            </a:r>
          </a:p>
          <a:p>
            <a:pPr algn="ctr">
              <a:defRPr/>
            </a:pPr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"/>
                <a:cs typeface="Avenir"/>
              </a:rPr>
              <a:t>Parasite Ecology</a:t>
            </a:r>
          </a:p>
          <a:p>
            <a:pPr algn="ctr">
              <a:defRPr/>
            </a:pPr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"/>
                <a:cs typeface="Avenir"/>
              </a:rPr>
              <a:t>Autumn 2021</a:t>
            </a:r>
          </a:p>
          <a:p>
            <a:pPr>
              <a:defRPr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venir"/>
              <a:cs typeface="Avenir"/>
            </a:endParaRPr>
          </a:p>
          <a:p>
            <a:pPr lvl="2"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"/>
                <a:cs typeface="Avenir"/>
              </a:rPr>
              <a:t>Instructor: 	Dr. Chelsea Wood</a:t>
            </a:r>
          </a:p>
          <a:p>
            <a:pPr lvl="2"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"/>
                <a:cs typeface="Avenir"/>
              </a:rPr>
              <a:t>TA:			PhD student Sara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"/>
                <a:cs typeface="Avenir"/>
              </a:rPr>
              <a:t>Faiad</a:t>
            </a:r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venir"/>
              <a:cs typeface="Avenir"/>
            </a:endParaRPr>
          </a:p>
          <a:p>
            <a:pPr lvl="2">
              <a:defRPr/>
            </a:pPr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venir"/>
              <a:cs typeface="Avenir"/>
            </a:endParaRPr>
          </a:p>
          <a:p>
            <a:pPr lvl="2"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"/>
                <a:cs typeface="Avenir"/>
              </a:rPr>
              <a:t>Chelsea’s office hours:   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"/>
                <a:cs typeface="Avenir"/>
              </a:rPr>
              <a:t>	1:30-2:30pm Wednesdays</a:t>
            </a:r>
          </a:p>
          <a:p>
            <a:pPr lvl="2"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"/>
                <a:cs typeface="Avenir"/>
              </a:rPr>
              <a:t>Email:		chelwood@uw.edu</a:t>
            </a:r>
          </a:p>
          <a:p>
            <a:pPr lvl="2"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"/>
                <a:cs typeface="Avenir"/>
              </a:rPr>
              <a:t>Sara’s office hours:  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"/>
                <a:cs typeface="Avenir"/>
              </a:rPr>
              <a:t>	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"/>
                <a:cs typeface="Avenir"/>
              </a:rPr>
              <a:t>2-5pm Wednesdays</a:t>
            </a:r>
          </a:p>
          <a:p>
            <a:pPr lvl="2"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"/>
                <a:cs typeface="Avenir"/>
              </a:rPr>
              <a:t>Email:		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"/>
                <a:cs typeface="Avenir"/>
              </a:rPr>
              <a:t>sfaiad@uw.edu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"/>
                <a:cs typeface="Avenir"/>
              </a:rPr>
              <a:t>	</a:t>
            </a:r>
          </a:p>
          <a:p>
            <a:pPr lvl="2"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venir"/>
                <a:cs typeface="Avenir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52723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4"/>
          <p:cNvSpPr>
            <a:spLocks noChangeArrowheads="1"/>
          </p:cNvSpPr>
          <p:nvPr/>
        </p:nvSpPr>
        <p:spPr bwMode="auto">
          <a:xfrm>
            <a:off x="-214313" y="431801"/>
            <a:ext cx="8610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Avenir" charset="0"/>
                <a:cs typeface="Avenir" charset="0"/>
              </a:rPr>
              <a:t>required text</a:t>
            </a:r>
            <a:endParaRPr lang="en-US" sz="3000" dirty="0">
              <a:solidFill>
                <a:srgbClr val="FFFFFF"/>
              </a:solidFill>
              <a:latin typeface="Avenir" charset="0"/>
              <a:cs typeface="Avenir" charset="0"/>
            </a:endParaRPr>
          </a:p>
        </p:txBody>
      </p:sp>
      <p:pic>
        <p:nvPicPr>
          <p:cNvPr id="2048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1295400"/>
            <a:ext cx="4143375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114800" y="457201"/>
            <a:ext cx="8610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Avenir" charset="0"/>
                <a:cs typeface="Avenir" charset="0"/>
              </a:rPr>
              <a:t>+ readings from</a:t>
            </a:r>
            <a:endParaRPr lang="en-US" sz="3000" dirty="0">
              <a:solidFill>
                <a:srgbClr val="FFFFFF"/>
              </a:solidFill>
              <a:latin typeface="Avenir" charset="0"/>
              <a:cs typeface="Avenir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000" y="1447800"/>
            <a:ext cx="27940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3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D58DB6-5E75-6C4F-B9B0-9E8D81DBD9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93"/>
          <a:stretch/>
        </p:blipFill>
        <p:spPr>
          <a:xfrm>
            <a:off x="0" y="450887"/>
            <a:ext cx="12192000" cy="590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76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874042" y="687328"/>
            <a:ext cx="8443916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FFFFFF"/>
                </a:solidFill>
                <a:latin typeface="Avenir"/>
                <a:cs typeface="Avenir"/>
              </a:rPr>
              <a:t>class norms</a:t>
            </a:r>
          </a:p>
          <a:p>
            <a:pPr algn="ctr">
              <a:defRPr/>
            </a:pPr>
            <a:endParaRPr lang="en-US" sz="3000" dirty="0">
              <a:solidFill>
                <a:srgbClr val="FFFFFF"/>
              </a:solidFill>
              <a:latin typeface="Avenir"/>
              <a:cs typeface="Avenir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FFFFF"/>
                </a:solidFill>
                <a:latin typeface="Avenir"/>
                <a:cs typeface="Avenir"/>
              </a:rPr>
              <a:t>growth mindset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FFFFF"/>
                </a:solidFill>
                <a:latin typeface="Avenir"/>
                <a:cs typeface="Avenir"/>
              </a:rPr>
              <a:t>respect and support one another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FFFFF"/>
                </a:solidFill>
                <a:latin typeface="Avenir"/>
                <a:cs typeface="Avenir"/>
              </a:rPr>
              <a:t>actively listen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FFFFF"/>
                </a:solidFill>
                <a:latin typeface="Avenir"/>
                <a:cs typeface="Avenir"/>
              </a:rPr>
              <a:t>contribute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FFFFF"/>
                </a:solidFill>
                <a:latin typeface="Avenir"/>
                <a:cs typeface="Avenir"/>
              </a:rPr>
              <a:t>ask questions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FFFFF"/>
                </a:solidFill>
                <a:latin typeface="Avenir"/>
                <a:cs typeface="Avenir"/>
              </a:rPr>
              <a:t>monitor air time</a:t>
            </a:r>
          </a:p>
          <a:p>
            <a:pPr algn="ctr">
              <a:defRPr/>
            </a:pPr>
            <a:endParaRPr lang="en-US" sz="3200" dirty="0">
              <a:solidFill>
                <a:srgbClr val="FFFFFF"/>
              </a:solidFill>
              <a:latin typeface="Avenir"/>
              <a:cs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2389094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4F8C1A-642D-4F43-BC10-3103D3330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0" y="2317750"/>
            <a:ext cx="40640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05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3"/>
          <p:cNvSpPr txBox="1">
            <a:spLocks noChangeArrowheads="1"/>
          </p:cNvSpPr>
          <p:nvPr/>
        </p:nvSpPr>
        <p:spPr bwMode="auto">
          <a:xfrm>
            <a:off x="6353176" y="3489326"/>
            <a:ext cx="6976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>
                <a:latin typeface="Times" charset="0"/>
              </a:rPr>
              <a:t>Bob</a:t>
            </a:r>
          </a:p>
          <a:p>
            <a:r>
              <a:rPr lang="en-US">
                <a:latin typeface="Times" charset="0"/>
              </a:rPr>
              <a:t>Bell</a:t>
            </a:r>
          </a:p>
        </p:txBody>
      </p:sp>
      <p:pic>
        <p:nvPicPr>
          <p:cNvPr id="1536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35" y="11151"/>
            <a:ext cx="5936166" cy="685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-1944330" y="2981494"/>
            <a:ext cx="77104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6000" dirty="0">
                <a:solidFill>
                  <a:srgbClr val="FFFFFF"/>
                </a:solidFill>
                <a:latin typeface="Avenir" charset="0"/>
                <a:cs typeface="Avenir" charset="0"/>
              </a:rPr>
              <a:t>let’s dive in…</a:t>
            </a:r>
          </a:p>
        </p:txBody>
      </p:sp>
    </p:spTree>
    <p:extLst>
      <p:ext uri="{BB962C8B-B14F-4D97-AF65-F5344CB8AC3E}">
        <p14:creationId xmlns:p14="http://schemas.microsoft.com/office/powerpoint/2010/main" val="1198608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B90DB-8FBF-5745-B59E-16484D3A0A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3B2F05-F31F-9F45-A7CE-8CEF013D34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dmDhSArseQCVNTRIZbh1g?flow=Default&amp;onscreen=persist">
            <a:extLst>
              <a:ext uri="{FF2B5EF4-FFF2-40B4-BE49-F238E27FC236}">
                <a16:creationId xmlns:a16="http://schemas.microsoft.com/office/drawing/2014/main" id="{0BA7BB28-0C2C-7740-866A-148F00E181DA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00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A132B-DB9E-494A-B78D-F786D5645C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1C6761-0AFB-4A40-910C-04C7202DF5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free_text_polls/n8mRsosII42qUWMLxN3aH">
            <a:extLst>
              <a:ext uri="{FF2B5EF4-FFF2-40B4-BE49-F238E27FC236}">
                <a16:creationId xmlns:a16="http://schemas.microsoft.com/office/drawing/2014/main" id="{72EB74FD-A9DE-7F46-9103-F417496D3DB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19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348</Words>
  <Application>Microsoft Macintosh PowerPoint</Application>
  <PresentationFormat>Widescreen</PresentationFormat>
  <Paragraphs>65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Avenir</vt:lpstr>
      <vt:lpstr>Avenir Roman</vt:lpstr>
      <vt:lpstr>Calibri</vt:lpstr>
      <vt:lpstr>Calibri Light</vt:lpstr>
      <vt:lpstr>Helvetica</vt:lpstr>
      <vt:lpstr>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27</cp:revision>
  <dcterms:created xsi:type="dcterms:W3CDTF">2020-08-29T19:13:47Z</dcterms:created>
  <dcterms:modified xsi:type="dcterms:W3CDTF">2021-09-29T18:39:54Z</dcterms:modified>
</cp:coreProperties>
</file>