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480" r:id="rId2"/>
    <p:sldId id="712" r:id="rId3"/>
    <p:sldId id="1549" r:id="rId4"/>
    <p:sldId id="1551" r:id="rId5"/>
    <p:sldId id="723" r:id="rId6"/>
    <p:sldId id="1552" r:id="rId7"/>
    <p:sldId id="1553" r:id="rId8"/>
    <p:sldId id="1548" r:id="rId9"/>
    <p:sldId id="714" r:id="rId10"/>
    <p:sldId id="675" r:id="rId11"/>
    <p:sldId id="154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84"/>
  </p:normalViewPr>
  <p:slideViewPr>
    <p:cSldViewPr snapToGrid="0" snapToObjects="1">
      <p:cViewPr varScale="1">
        <p:scale>
          <a:sx n="114" d="100"/>
          <a:sy n="114" d="100"/>
        </p:scale>
        <p:origin x="4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7DB66-C6D6-B24E-B345-FA3772C924EA}" type="datetimeFigureOut">
              <a:rPr lang="en-US" smtClean="0"/>
              <a:t>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8707C-A528-5347-B512-111D9A72273A}" type="slidenum">
              <a:rPr lang="en-US" smtClean="0"/>
              <a:t>‹#›</a:t>
            </a:fld>
            <a:endParaRPr lang="en-US"/>
          </a:p>
        </p:txBody>
      </p:sp>
    </p:spTree>
    <p:extLst>
      <p:ext uri="{BB962C8B-B14F-4D97-AF65-F5344CB8AC3E}">
        <p14:creationId xmlns:p14="http://schemas.microsoft.com/office/powerpoint/2010/main" val="1924951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1</a:t>
            </a:fld>
            <a:endParaRPr lang="en-US"/>
          </a:p>
        </p:txBody>
      </p:sp>
    </p:spTree>
    <p:extLst>
      <p:ext uri="{BB962C8B-B14F-4D97-AF65-F5344CB8AC3E}">
        <p14:creationId xmlns:p14="http://schemas.microsoft.com/office/powerpoint/2010/main" val="241055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Changes in any attribute of a population over time. </a:t>
            </a:r>
          </a:p>
          <a:p>
            <a:r>
              <a:rPr lang="en-US" dirty="0"/>
              <a:t>Evolutionary</a:t>
            </a:r>
            <a:r>
              <a:rPr lang="en-US" baseline="0" dirty="0"/>
              <a:t> change leads to adaptation and must involve a change in the frequency of individual genes in a population from generation to generation.</a:t>
            </a:r>
            <a:endParaRPr lang="en-US" dirty="0"/>
          </a:p>
        </p:txBody>
      </p:sp>
      <p:sp>
        <p:nvSpPr>
          <p:cNvPr id="4" name="Slide Number Placeholder 3"/>
          <p:cNvSpPr>
            <a:spLocks noGrp="1"/>
          </p:cNvSpPr>
          <p:nvPr>
            <p:ph type="sldNum" sz="quarter" idx="10"/>
          </p:nvPr>
        </p:nvSpPr>
        <p:spPr/>
        <p:txBody>
          <a:bodyPr/>
          <a:lstStyle/>
          <a:p>
            <a:pPr>
              <a:defRPr/>
            </a:pPr>
            <a:fld id="{217FB9E2-7C0C-AB45-B0B4-06C6B1BD2B82}" type="slidenum">
              <a:rPr lang="en-US" smtClean="0"/>
              <a:pPr>
                <a:defRPr/>
              </a:pPr>
              <a:t>10</a:t>
            </a:fld>
            <a:endParaRPr lang="en-US"/>
          </a:p>
        </p:txBody>
      </p:sp>
    </p:spTree>
    <p:extLst>
      <p:ext uri="{BB962C8B-B14F-4D97-AF65-F5344CB8AC3E}">
        <p14:creationId xmlns:p14="http://schemas.microsoft.com/office/powerpoint/2010/main" val="71014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11</a:t>
            </a:fld>
            <a:endParaRPr lang="en-US"/>
          </a:p>
        </p:txBody>
      </p:sp>
    </p:spTree>
    <p:extLst>
      <p:ext uri="{BB962C8B-B14F-4D97-AF65-F5344CB8AC3E}">
        <p14:creationId xmlns:p14="http://schemas.microsoft.com/office/powerpoint/2010/main" val="1735949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2</a:t>
            </a:fld>
            <a:endParaRPr lang="en-US"/>
          </a:p>
        </p:txBody>
      </p:sp>
    </p:spTree>
    <p:extLst>
      <p:ext uri="{BB962C8B-B14F-4D97-AF65-F5344CB8AC3E}">
        <p14:creationId xmlns:p14="http://schemas.microsoft.com/office/powerpoint/2010/main" val="2276993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geohelminths have been co-evolving with humans for a long, long time. What are some cultural practices that might have arisen because they protect human populations against geohelminth infection?</a:t>
            </a:r>
          </a:p>
          <a:p>
            <a:r>
              <a:rPr lang="en-US"/>
              <a:t>https://www.polleverywhere.com/discourses/4txOezA5bPCKs28stVXCK</a:t>
            </a:r>
          </a:p>
        </p:txBody>
      </p:sp>
      <p:sp>
        <p:nvSpPr>
          <p:cNvPr id="4" name="Slide Number Placeholder 3"/>
          <p:cNvSpPr>
            <a:spLocks noGrp="1"/>
          </p:cNvSpPr>
          <p:nvPr>
            <p:ph type="sldNum" sz="quarter" idx="5"/>
          </p:nvPr>
        </p:nvSpPr>
        <p:spPr/>
        <p:txBody>
          <a:bodyPr/>
          <a:lstStyle/>
          <a:p>
            <a:fld id="{4218707C-A528-5347-B512-111D9A72273A}" type="slidenum">
              <a:rPr lang="en-US" smtClean="0"/>
              <a:t>3</a:t>
            </a:fld>
            <a:endParaRPr lang="en-US"/>
          </a:p>
        </p:txBody>
      </p:sp>
    </p:spTree>
    <p:extLst>
      <p:ext uri="{BB962C8B-B14F-4D97-AF65-F5344CB8AC3E}">
        <p14:creationId xmlns:p14="http://schemas.microsoft.com/office/powerpoint/2010/main" val="243987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4</a:t>
            </a:fld>
            <a:endParaRPr lang="en-US"/>
          </a:p>
        </p:txBody>
      </p:sp>
    </p:spTree>
    <p:extLst>
      <p:ext uri="{BB962C8B-B14F-4D97-AF65-F5344CB8AC3E}">
        <p14:creationId xmlns:p14="http://schemas.microsoft.com/office/powerpoint/2010/main" val="322793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5</a:t>
            </a:fld>
            <a:endParaRPr lang="en-US"/>
          </a:p>
        </p:txBody>
      </p:sp>
    </p:spTree>
    <p:extLst>
      <p:ext uri="{BB962C8B-B14F-4D97-AF65-F5344CB8AC3E}">
        <p14:creationId xmlns:p14="http://schemas.microsoft.com/office/powerpoint/2010/main" val="3753546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6</a:t>
            </a:fld>
            <a:endParaRPr lang="en-US"/>
          </a:p>
        </p:txBody>
      </p:sp>
    </p:spTree>
    <p:extLst>
      <p:ext uri="{BB962C8B-B14F-4D97-AF65-F5344CB8AC3E}">
        <p14:creationId xmlns:p14="http://schemas.microsoft.com/office/powerpoint/2010/main" val="1634590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7</a:t>
            </a:fld>
            <a:endParaRPr lang="en-US"/>
          </a:p>
        </p:txBody>
      </p:sp>
    </p:spTree>
    <p:extLst>
      <p:ext uri="{BB962C8B-B14F-4D97-AF65-F5344CB8AC3E}">
        <p14:creationId xmlns:p14="http://schemas.microsoft.com/office/powerpoint/2010/main" val="555638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Ascaris eggs are tough because of their thick mammilated layer. What are some of the conditions that Ascaris eggs can survive that might kill other parasite eggs?</a:t>
            </a:r>
          </a:p>
          <a:p>
            <a:r>
              <a:rPr lang="en-US"/>
              <a:t>https://www.polleverywhere.com/free_text_polls/QZcnVvoAIKBGctyctG1KM</a:t>
            </a:r>
          </a:p>
        </p:txBody>
      </p:sp>
      <p:sp>
        <p:nvSpPr>
          <p:cNvPr id="4" name="Slide Number Placeholder 3"/>
          <p:cNvSpPr>
            <a:spLocks noGrp="1"/>
          </p:cNvSpPr>
          <p:nvPr>
            <p:ph type="sldNum" sz="quarter" idx="5"/>
          </p:nvPr>
        </p:nvSpPr>
        <p:spPr/>
        <p:txBody>
          <a:bodyPr/>
          <a:lstStyle/>
          <a:p>
            <a:fld id="{4218707C-A528-5347-B512-111D9A72273A}" type="slidenum">
              <a:rPr lang="en-US" smtClean="0"/>
              <a:t>8</a:t>
            </a:fld>
            <a:endParaRPr lang="en-US"/>
          </a:p>
        </p:txBody>
      </p:sp>
    </p:spTree>
    <p:extLst>
      <p:ext uri="{BB962C8B-B14F-4D97-AF65-F5344CB8AC3E}">
        <p14:creationId xmlns:p14="http://schemas.microsoft.com/office/powerpoint/2010/main" val="1032219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9</a:t>
            </a:fld>
            <a:endParaRPr lang="en-US"/>
          </a:p>
        </p:txBody>
      </p:sp>
    </p:spTree>
    <p:extLst>
      <p:ext uri="{BB962C8B-B14F-4D97-AF65-F5344CB8AC3E}">
        <p14:creationId xmlns:p14="http://schemas.microsoft.com/office/powerpoint/2010/main" val="3214791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38A5-77CF-4444-B9C4-4E86A2AEB4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ABB0CE-1E17-7E44-A60C-C4870D474C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A47BE3-EFDF-DA44-AA27-F0607BEFBC36}"/>
              </a:ext>
            </a:extLst>
          </p:cNvPr>
          <p:cNvSpPr>
            <a:spLocks noGrp="1"/>
          </p:cNvSpPr>
          <p:nvPr>
            <p:ph type="dt" sz="half" idx="10"/>
          </p:nvPr>
        </p:nvSpPr>
        <p:spPr/>
        <p:txBody>
          <a:bodyPr/>
          <a:lstStyle/>
          <a:p>
            <a:fld id="{21DDE3A9-9D48-7D40-AF95-520AE186EA5D}" type="datetimeFigureOut">
              <a:rPr lang="en-US" smtClean="0"/>
              <a:t>10/20/21</a:t>
            </a:fld>
            <a:endParaRPr lang="en-US"/>
          </a:p>
        </p:txBody>
      </p:sp>
      <p:sp>
        <p:nvSpPr>
          <p:cNvPr id="5" name="Footer Placeholder 4">
            <a:extLst>
              <a:ext uri="{FF2B5EF4-FFF2-40B4-BE49-F238E27FC236}">
                <a16:creationId xmlns:a16="http://schemas.microsoft.com/office/drawing/2014/main" id="{F4FF08DB-758A-CE42-BF14-C796921CA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DD87E2-36DD-094B-976D-5D5908031C6D}"/>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3201504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FA934-82C2-4642-9056-03D6888AC5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B7669D-25CA-F248-A4A3-81DBDBF738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7BB9E-51D5-534F-9A5F-0DE70E1D6DD6}"/>
              </a:ext>
            </a:extLst>
          </p:cNvPr>
          <p:cNvSpPr>
            <a:spLocks noGrp="1"/>
          </p:cNvSpPr>
          <p:nvPr>
            <p:ph type="dt" sz="half" idx="10"/>
          </p:nvPr>
        </p:nvSpPr>
        <p:spPr/>
        <p:txBody>
          <a:bodyPr/>
          <a:lstStyle/>
          <a:p>
            <a:fld id="{21DDE3A9-9D48-7D40-AF95-520AE186EA5D}" type="datetimeFigureOut">
              <a:rPr lang="en-US" smtClean="0"/>
              <a:t>10/20/21</a:t>
            </a:fld>
            <a:endParaRPr lang="en-US"/>
          </a:p>
        </p:txBody>
      </p:sp>
      <p:sp>
        <p:nvSpPr>
          <p:cNvPr id="5" name="Footer Placeholder 4">
            <a:extLst>
              <a:ext uri="{FF2B5EF4-FFF2-40B4-BE49-F238E27FC236}">
                <a16:creationId xmlns:a16="http://schemas.microsoft.com/office/drawing/2014/main" id="{AFB600DF-C942-F44F-84F3-4E7BC2F0D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AEA3C-3249-9B4A-B424-1F83C20D4848}"/>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178113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50C8A5-DD27-8040-BD1A-86BF1F2936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036609-7FEC-1340-94C8-5409F510CE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A5258-5E66-DE42-A23B-E1D3C015A36C}"/>
              </a:ext>
            </a:extLst>
          </p:cNvPr>
          <p:cNvSpPr>
            <a:spLocks noGrp="1"/>
          </p:cNvSpPr>
          <p:nvPr>
            <p:ph type="dt" sz="half" idx="10"/>
          </p:nvPr>
        </p:nvSpPr>
        <p:spPr/>
        <p:txBody>
          <a:bodyPr/>
          <a:lstStyle/>
          <a:p>
            <a:fld id="{21DDE3A9-9D48-7D40-AF95-520AE186EA5D}" type="datetimeFigureOut">
              <a:rPr lang="en-US" smtClean="0"/>
              <a:t>10/20/21</a:t>
            </a:fld>
            <a:endParaRPr lang="en-US"/>
          </a:p>
        </p:txBody>
      </p:sp>
      <p:sp>
        <p:nvSpPr>
          <p:cNvPr id="5" name="Footer Placeholder 4">
            <a:extLst>
              <a:ext uri="{FF2B5EF4-FFF2-40B4-BE49-F238E27FC236}">
                <a16:creationId xmlns:a16="http://schemas.microsoft.com/office/drawing/2014/main" id="{7858C25B-3FDB-BD4C-8299-934B911F0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138FA-EF83-EA42-9E21-8B8892B656F5}"/>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14641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83727-A794-4042-BF97-D4E5E2555C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2B6DC3-C8EA-0441-8F53-7878D4469F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03028-8ABF-084B-958C-E5D9B41B38A8}"/>
              </a:ext>
            </a:extLst>
          </p:cNvPr>
          <p:cNvSpPr>
            <a:spLocks noGrp="1"/>
          </p:cNvSpPr>
          <p:nvPr>
            <p:ph type="dt" sz="half" idx="10"/>
          </p:nvPr>
        </p:nvSpPr>
        <p:spPr/>
        <p:txBody>
          <a:bodyPr/>
          <a:lstStyle/>
          <a:p>
            <a:fld id="{21DDE3A9-9D48-7D40-AF95-520AE186EA5D}" type="datetimeFigureOut">
              <a:rPr lang="en-US" smtClean="0"/>
              <a:t>10/20/21</a:t>
            </a:fld>
            <a:endParaRPr lang="en-US"/>
          </a:p>
        </p:txBody>
      </p:sp>
      <p:sp>
        <p:nvSpPr>
          <p:cNvPr id="5" name="Footer Placeholder 4">
            <a:extLst>
              <a:ext uri="{FF2B5EF4-FFF2-40B4-BE49-F238E27FC236}">
                <a16:creationId xmlns:a16="http://schemas.microsoft.com/office/drawing/2014/main" id="{D590AB7C-ECF7-2E4C-924B-4E91B62D2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AA8C5-6364-1B49-BF43-8C17388D5E01}"/>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46569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9ED12-49A7-1148-AA33-34CAB4FC4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93A772-1ECD-0342-8A17-4FABBAEE73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C0C112-BD32-3746-A4C3-943B604FC6F1}"/>
              </a:ext>
            </a:extLst>
          </p:cNvPr>
          <p:cNvSpPr>
            <a:spLocks noGrp="1"/>
          </p:cNvSpPr>
          <p:nvPr>
            <p:ph type="dt" sz="half" idx="10"/>
          </p:nvPr>
        </p:nvSpPr>
        <p:spPr/>
        <p:txBody>
          <a:bodyPr/>
          <a:lstStyle/>
          <a:p>
            <a:fld id="{21DDE3A9-9D48-7D40-AF95-520AE186EA5D}" type="datetimeFigureOut">
              <a:rPr lang="en-US" smtClean="0"/>
              <a:t>10/20/21</a:t>
            </a:fld>
            <a:endParaRPr lang="en-US"/>
          </a:p>
        </p:txBody>
      </p:sp>
      <p:sp>
        <p:nvSpPr>
          <p:cNvPr id="5" name="Footer Placeholder 4">
            <a:extLst>
              <a:ext uri="{FF2B5EF4-FFF2-40B4-BE49-F238E27FC236}">
                <a16:creationId xmlns:a16="http://schemas.microsoft.com/office/drawing/2014/main" id="{BC9B27BC-3697-B548-91F3-BCBF3F5CA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A67D53-D2B9-684C-96F8-BB1044135D68}"/>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162451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2D9E-643B-7E4B-872E-9412A7003E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B80E6-8617-AA4D-B46F-9CC4896C8D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DB783B-B1E8-C54D-8F59-3F89A76D1D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97AD1F-F077-684C-825B-C70FB96BD6FE}"/>
              </a:ext>
            </a:extLst>
          </p:cNvPr>
          <p:cNvSpPr>
            <a:spLocks noGrp="1"/>
          </p:cNvSpPr>
          <p:nvPr>
            <p:ph type="dt" sz="half" idx="10"/>
          </p:nvPr>
        </p:nvSpPr>
        <p:spPr/>
        <p:txBody>
          <a:bodyPr/>
          <a:lstStyle/>
          <a:p>
            <a:fld id="{21DDE3A9-9D48-7D40-AF95-520AE186EA5D}" type="datetimeFigureOut">
              <a:rPr lang="en-US" smtClean="0"/>
              <a:t>10/20/21</a:t>
            </a:fld>
            <a:endParaRPr lang="en-US"/>
          </a:p>
        </p:txBody>
      </p:sp>
      <p:sp>
        <p:nvSpPr>
          <p:cNvPr id="6" name="Footer Placeholder 5">
            <a:extLst>
              <a:ext uri="{FF2B5EF4-FFF2-40B4-BE49-F238E27FC236}">
                <a16:creationId xmlns:a16="http://schemas.microsoft.com/office/drawing/2014/main" id="{94975C02-EF59-8A48-A2C8-380404CF1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292BB-8AAE-DE4E-AEA5-D84CEBB00A0A}"/>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2987871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F12B8-927D-3440-A90F-CEE85721D6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537DF9-7AE9-244A-B880-477F51666D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DB2535-D060-6345-9A9D-248269C20D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1F656-2CF8-3C40-BFA2-38D3E456AF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F9AB57-D4A7-A44B-9DC2-3238EBA3F4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E2D1E4-9846-5948-BE81-54250E2A19C6}"/>
              </a:ext>
            </a:extLst>
          </p:cNvPr>
          <p:cNvSpPr>
            <a:spLocks noGrp="1"/>
          </p:cNvSpPr>
          <p:nvPr>
            <p:ph type="dt" sz="half" idx="10"/>
          </p:nvPr>
        </p:nvSpPr>
        <p:spPr/>
        <p:txBody>
          <a:bodyPr/>
          <a:lstStyle/>
          <a:p>
            <a:fld id="{21DDE3A9-9D48-7D40-AF95-520AE186EA5D}" type="datetimeFigureOut">
              <a:rPr lang="en-US" smtClean="0"/>
              <a:t>10/20/21</a:t>
            </a:fld>
            <a:endParaRPr lang="en-US"/>
          </a:p>
        </p:txBody>
      </p:sp>
      <p:sp>
        <p:nvSpPr>
          <p:cNvPr id="8" name="Footer Placeholder 7">
            <a:extLst>
              <a:ext uri="{FF2B5EF4-FFF2-40B4-BE49-F238E27FC236}">
                <a16:creationId xmlns:a16="http://schemas.microsoft.com/office/drawing/2014/main" id="{AD127541-6DB6-BF46-9566-A28E02A604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A06EEE-891D-834D-A782-1C80536A829E}"/>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308205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8B81-6CFF-BB42-B48A-62FE961F09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95E796-21ED-0646-ACBF-271AEEB75975}"/>
              </a:ext>
            </a:extLst>
          </p:cNvPr>
          <p:cNvSpPr>
            <a:spLocks noGrp="1"/>
          </p:cNvSpPr>
          <p:nvPr>
            <p:ph type="dt" sz="half" idx="10"/>
          </p:nvPr>
        </p:nvSpPr>
        <p:spPr/>
        <p:txBody>
          <a:bodyPr/>
          <a:lstStyle/>
          <a:p>
            <a:fld id="{21DDE3A9-9D48-7D40-AF95-520AE186EA5D}" type="datetimeFigureOut">
              <a:rPr lang="en-US" smtClean="0"/>
              <a:t>10/20/21</a:t>
            </a:fld>
            <a:endParaRPr lang="en-US"/>
          </a:p>
        </p:txBody>
      </p:sp>
      <p:sp>
        <p:nvSpPr>
          <p:cNvPr id="4" name="Footer Placeholder 3">
            <a:extLst>
              <a:ext uri="{FF2B5EF4-FFF2-40B4-BE49-F238E27FC236}">
                <a16:creationId xmlns:a16="http://schemas.microsoft.com/office/drawing/2014/main" id="{F818FDD5-F21A-134E-AA9A-2830EBC816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6FD440-2197-894C-BBF5-275EB6A7E559}"/>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188539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4E7DC6-C98E-4D41-8312-C6A00B9175D8}"/>
              </a:ext>
            </a:extLst>
          </p:cNvPr>
          <p:cNvSpPr>
            <a:spLocks noGrp="1"/>
          </p:cNvSpPr>
          <p:nvPr>
            <p:ph type="dt" sz="half" idx="10"/>
          </p:nvPr>
        </p:nvSpPr>
        <p:spPr/>
        <p:txBody>
          <a:bodyPr/>
          <a:lstStyle/>
          <a:p>
            <a:fld id="{21DDE3A9-9D48-7D40-AF95-520AE186EA5D}" type="datetimeFigureOut">
              <a:rPr lang="en-US" smtClean="0"/>
              <a:t>10/20/21</a:t>
            </a:fld>
            <a:endParaRPr lang="en-US"/>
          </a:p>
        </p:txBody>
      </p:sp>
      <p:sp>
        <p:nvSpPr>
          <p:cNvPr id="3" name="Footer Placeholder 2">
            <a:extLst>
              <a:ext uri="{FF2B5EF4-FFF2-40B4-BE49-F238E27FC236}">
                <a16:creationId xmlns:a16="http://schemas.microsoft.com/office/drawing/2014/main" id="{0D7D30B3-F181-1740-9B5B-0C72FEA436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C48BF8-D524-E946-A5F8-6EDB8EC65ADC}"/>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263196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8C6B-44FC-DF4B-A8BD-B9B86A46C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C0512D-A868-3942-8652-3DCABEFC8C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1B6CDD-B55E-CF40-A890-84FFA90C28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C9B9BC-EA10-2643-91D2-3C7BEB05A9F2}"/>
              </a:ext>
            </a:extLst>
          </p:cNvPr>
          <p:cNvSpPr>
            <a:spLocks noGrp="1"/>
          </p:cNvSpPr>
          <p:nvPr>
            <p:ph type="dt" sz="half" idx="10"/>
          </p:nvPr>
        </p:nvSpPr>
        <p:spPr/>
        <p:txBody>
          <a:bodyPr/>
          <a:lstStyle/>
          <a:p>
            <a:fld id="{21DDE3A9-9D48-7D40-AF95-520AE186EA5D}" type="datetimeFigureOut">
              <a:rPr lang="en-US" smtClean="0"/>
              <a:t>10/20/21</a:t>
            </a:fld>
            <a:endParaRPr lang="en-US"/>
          </a:p>
        </p:txBody>
      </p:sp>
      <p:sp>
        <p:nvSpPr>
          <p:cNvPr id="6" name="Footer Placeholder 5">
            <a:extLst>
              <a:ext uri="{FF2B5EF4-FFF2-40B4-BE49-F238E27FC236}">
                <a16:creationId xmlns:a16="http://schemas.microsoft.com/office/drawing/2014/main" id="{BBE1C55D-AE82-E348-AA9F-92C2520306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3800D4-D451-3941-ABED-C84A75035F59}"/>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359121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4BDC-8058-8A4C-9BB2-057FDB8391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F7E264-76A7-5245-B655-C26D839129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B22F39-AC8F-9242-8291-F11D54004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346B85-9220-174D-9DEE-0F36C1282C62}"/>
              </a:ext>
            </a:extLst>
          </p:cNvPr>
          <p:cNvSpPr>
            <a:spLocks noGrp="1"/>
          </p:cNvSpPr>
          <p:nvPr>
            <p:ph type="dt" sz="half" idx="10"/>
          </p:nvPr>
        </p:nvSpPr>
        <p:spPr/>
        <p:txBody>
          <a:bodyPr/>
          <a:lstStyle/>
          <a:p>
            <a:fld id="{21DDE3A9-9D48-7D40-AF95-520AE186EA5D}" type="datetimeFigureOut">
              <a:rPr lang="en-US" smtClean="0"/>
              <a:t>10/20/21</a:t>
            </a:fld>
            <a:endParaRPr lang="en-US"/>
          </a:p>
        </p:txBody>
      </p:sp>
      <p:sp>
        <p:nvSpPr>
          <p:cNvPr id="6" name="Footer Placeholder 5">
            <a:extLst>
              <a:ext uri="{FF2B5EF4-FFF2-40B4-BE49-F238E27FC236}">
                <a16:creationId xmlns:a16="http://schemas.microsoft.com/office/drawing/2014/main" id="{F2313209-F023-304D-B738-0493FEA828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32D87-2351-334C-BE56-4B8A31CED346}"/>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984478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35E0A7-698E-D742-A4C4-45629B7469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4D6F1A-825E-2B4D-8FFE-066CF32E20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61E9B-BC61-3141-8DBB-53CB9EC8D6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DE3A9-9D48-7D40-AF95-520AE186EA5D}" type="datetimeFigureOut">
              <a:rPr lang="en-US" smtClean="0"/>
              <a:t>10/20/21</a:t>
            </a:fld>
            <a:endParaRPr lang="en-US"/>
          </a:p>
        </p:txBody>
      </p:sp>
      <p:sp>
        <p:nvSpPr>
          <p:cNvPr id="5" name="Footer Placeholder 4">
            <a:extLst>
              <a:ext uri="{FF2B5EF4-FFF2-40B4-BE49-F238E27FC236}">
                <a16:creationId xmlns:a16="http://schemas.microsoft.com/office/drawing/2014/main" id="{4054E5A4-CAAB-9C49-8EEB-830328D99D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F919D9-A8E0-C542-ADA8-7A31C9A61D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6A688-FD6D-2B46-9274-DA17D6C87077}" type="slidenum">
              <a:rPr lang="en-US" smtClean="0"/>
              <a:t>‹#›</a:t>
            </a:fld>
            <a:endParaRPr lang="en-US"/>
          </a:p>
        </p:txBody>
      </p:sp>
    </p:spTree>
    <p:extLst>
      <p:ext uri="{BB962C8B-B14F-4D97-AF65-F5344CB8AC3E}">
        <p14:creationId xmlns:p14="http://schemas.microsoft.com/office/powerpoint/2010/main" val="3440679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239635" y="3013501"/>
            <a:ext cx="10896600" cy="830997"/>
          </a:xfrm>
          <a:prstGeom prst="rect">
            <a:avLst/>
          </a:prstGeom>
          <a:noFill/>
          <a:ln w="9525">
            <a:noFill/>
            <a:miter lim="800000"/>
            <a:headEnd/>
            <a:tailEnd/>
          </a:ln>
          <a:effectLst/>
        </p:spPr>
        <p:txBody>
          <a:bodyPr wrap="square">
            <a:spAutoFit/>
          </a:bodyPr>
          <a:lstStyle/>
          <a:p>
            <a:pPr>
              <a:defRPr/>
            </a:pPr>
            <a:r>
              <a:rPr lang="en-US" sz="4800" b="1" dirty="0">
                <a:solidFill>
                  <a:schemeClr val="bg1">
                    <a:lumMod val="65000"/>
                  </a:schemeClr>
                </a:solidFill>
                <a:latin typeface="Avenir Book" panose="02000503020000020003" pitchFamily="2" charset="0"/>
                <a:cs typeface="Avenir"/>
              </a:rPr>
              <a:t>Practical session 10</a:t>
            </a:r>
            <a:r>
              <a:rPr lang="en-US" sz="4800" dirty="0">
                <a:solidFill>
                  <a:schemeClr val="bg1">
                    <a:lumMod val="65000"/>
                  </a:schemeClr>
                </a:solidFill>
                <a:latin typeface="Avenir Book" panose="02000503020000020003" pitchFamily="2" charset="0"/>
                <a:cs typeface="Avenir"/>
              </a:rPr>
              <a:t>: </a:t>
            </a:r>
            <a:r>
              <a:rPr lang="en-US" sz="4800" dirty="0">
                <a:solidFill>
                  <a:srgbClr val="FFFFFF"/>
                </a:solidFill>
                <a:latin typeface="Avenir Book" panose="02000503020000020003" pitchFamily="2" charset="0"/>
                <a:cs typeface="Avenir"/>
              </a:rPr>
              <a:t>Nematodes 1</a:t>
            </a:r>
          </a:p>
        </p:txBody>
      </p:sp>
    </p:spTree>
    <p:extLst>
      <p:ext uri="{BB962C8B-B14F-4D97-AF65-F5344CB8AC3E}">
        <p14:creationId xmlns:p14="http://schemas.microsoft.com/office/powerpoint/2010/main" val="1116647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F37AE3-B782-4641-8C9A-7A9115E2FD8D}"/>
              </a:ext>
            </a:extLst>
          </p:cNvPr>
          <p:cNvPicPr>
            <a:picLocks noChangeAspect="1"/>
          </p:cNvPicPr>
          <p:nvPr/>
        </p:nvPicPr>
        <p:blipFill rotWithShape="1">
          <a:blip r:embed="rId3"/>
          <a:srcRect l="6978" t="6285" r="7095" b="7757"/>
          <a:stretch/>
        </p:blipFill>
        <p:spPr>
          <a:xfrm>
            <a:off x="1128713" y="128588"/>
            <a:ext cx="9929812" cy="6615541"/>
          </a:xfrm>
          <a:prstGeom prst="rect">
            <a:avLst/>
          </a:prstGeom>
        </p:spPr>
      </p:pic>
      <p:sp>
        <p:nvSpPr>
          <p:cNvPr id="4" name="Rectangle 3">
            <a:extLst>
              <a:ext uri="{FF2B5EF4-FFF2-40B4-BE49-F238E27FC236}">
                <a16:creationId xmlns:a16="http://schemas.microsoft.com/office/drawing/2014/main" id="{502CF663-8301-A549-A557-61D703DD4559}"/>
              </a:ext>
            </a:extLst>
          </p:cNvPr>
          <p:cNvSpPr>
            <a:spLocks noChangeArrowheads="1"/>
          </p:cNvSpPr>
          <p:nvPr/>
        </p:nvSpPr>
        <p:spPr bwMode="auto">
          <a:xfrm>
            <a:off x="271470" y="394961"/>
            <a:ext cx="11649060" cy="630942"/>
          </a:xfrm>
          <a:prstGeom prst="rect">
            <a:avLst/>
          </a:prstGeom>
          <a:noFill/>
          <a:ln w="9525">
            <a:noFill/>
            <a:miter lim="800000"/>
            <a:headEnd/>
            <a:tailEnd/>
          </a:ln>
          <a:effectLst/>
        </p:spPr>
        <p:txBody>
          <a:bodyPr wrap="square">
            <a:spAutoFit/>
          </a:bodyPr>
          <a:lstStyle/>
          <a:p>
            <a:pPr algn="ctr">
              <a:defRPr/>
            </a:pPr>
            <a:r>
              <a:rPr lang="en-US" sz="3500" b="1" dirty="0">
                <a:latin typeface="Avenir"/>
                <a:cs typeface="Avenir"/>
              </a:rPr>
              <a:t>Q4. pathology of </a:t>
            </a:r>
            <a:r>
              <a:rPr lang="en-US" sz="3500" b="1" i="1" dirty="0">
                <a:latin typeface="Avenir"/>
                <a:cs typeface="Avenir"/>
              </a:rPr>
              <a:t>Trichuris </a:t>
            </a:r>
            <a:r>
              <a:rPr lang="en-US" sz="3500" b="1" i="1" dirty="0" err="1">
                <a:latin typeface="Avenir"/>
                <a:cs typeface="Avenir"/>
              </a:rPr>
              <a:t>trichiura</a:t>
            </a:r>
            <a:endParaRPr lang="en-US" sz="3500" b="1" i="1" dirty="0">
              <a:latin typeface="Avenir"/>
              <a:cs typeface="Avenir"/>
            </a:endParaRPr>
          </a:p>
        </p:txBody>
      </p:sp>
    </p:spTree>
    <p:extLst>
      <p:ext uri="{BB962C8B-B14F-4D97-AF65-F5344CB8AC3E}">
        <p14:creationId xmlns:p14="http://schemas.microsoft.com/office/powerpoint/2010/main" val="1217805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239635" y="3013501"/>
            <a:ext cx="10896600" cy="830997"/>
          </a:xfrm>
          <a:prstGeom prst="rect">
            <a:avLst/>
          </a:prstGeom>
          <a:noFill/>
          <a:ln w="9525">
            <a:noFill/>
            <a:miter lim="800000"/>
            <a:headEnd/>
            <a:tailEnd/>
          </a:ln>
          <a:effectLst/>
        </p:spPr>
        <p:txBody>
          <a:bodyPr wrap="square">
            <a:spAutoFit/>
          </a:bodyPr>
          <a:lstStyle/>
          <a:p>
            <a:pPr>
              <a:defRPr/>
            </a:pPr>
            <a:r>
              <a:rPr lang="en-US" sz="4800" b="1" dirty="0">
                <a:solidFill>
                  <a:schemeClr val="bg1">
                    <a:lumMod val="65000"/>
                  </a:schemeClr>
                </a:solidFill>
                <a:latin typeface="Avenir Book" panose="02000503020000020003" pitchFamily="2" charset="0"/>
                <a:cs typeface="Avenir"/>
              </a:rPr>
              <a:t>Practical session 10</a:t>
            </a:r>
            <a:r>
              <a:rPr lang="en-US" sz="4800" dirty="0">
                <a:solidFill>
                  <a:schemeClr val="bg1">
                    <a:lumMod val="65000"/>
                  </a:schemeClr>
                </a:solidFill>
                <a:latin typeface="Avenir Book" panose="02000503020000020003" pitchFamily="2" charset="0"/>
                <a:cs typeface="Avenir"/>
              </a:rPr>
              <a:t>: </a:t>
            </a:r>
            <a:r>
              <a:rPr lang="en-US" sz="4800" dirty="0">
                <a:solidFill>
                  <a:srgbClr val="FFFFFF"/>
                </a:solidFill>
                <a:latin typeface="Avenir Book" panose="02000503020000020003" pitchFamily="2" charset="0"/>
                <a:cs typeface="Avenir"/>
              </a:rPr>
              <a:t>Nematodes 1</a:t>
            </a:r>
          </a:p>
        </p:txBody>
      </p:sp>
    </p:spTree>
    <p:extLst>
      <p:ext uri="{BB962C8B-B14F-4D97-AF65-F5344CB8AC3E}">
        <p14:creationId xmlns:p14="http://schemas.microsoft.com/office/powerpoint/2010/main" val="2120753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809626" y="1107430"/>
            <a:ext cx="10572743" cy="3785652"/>
          </a:xfrm>
          <a:prstGeom prst="rect">
            <a:avLst/>
          </a:prstGeom>
          <a:noFill/>
          <a:ln w="9525">
            <a:noFill/>
            <a:miter lim="800000"/>
            <a:headEnd/>
            <a:tailEnd/>
          </a:ln>
          <a:effectLst/>
        </p:spPr>
        <p:txBody>
          <a:bodyPr wrap="square">
            <a:spAutoFit/>
          </a:bodyPr>
          <a:lstStyle/>
          <a:p>
            <a:pPr algn="ctr">
              <a:defRPr/>
            </a:pPr>
            <a:r>
              <a:rPr lang="en-US" sz="4000" b="1" dirty="0">
                <a:latin typeface="Avenir"/>
                <a:cs typeface="Avenir"/>
              </a:rPr>
              <a:t>Q1. The geohelminths have been co-evolving with humans for a long, long time. What are some cultural practices that might have arisen because they protect human populations against geohelminth infections?</a:t>
            </a:r>
          </a:p>
        </p:txBody>
      </p:sp>
      <p:pic>
        <p:nvPicPr>
          <p:cNvPr id="2" name="Picture 1">
            <a:extLst>
              <a:ext uri="{FF2B5EF4-FFF2-40B4-BE49-F238E27FC236}">
                <a16:creationId xmlns:a16="http://schemas.microsoft.com/office/drawing/2014/main" id="{9FACBA41-11B5-F54D-A1B8-5709EE3A2B76}"/>
              </a:ext>
            </a:extLst>
          </p:cNvPr>
          <p:cNvPicPr>
            <a:picLocks noChangeAspect="1"/>
          </p:cNvPicPr>
          <p:nvPr/>
        </p:nvPicPr>
        <p:blipFill>
          <a:blip r:embed="rId3"/>
          <a:stretch>
            <a:fillRect/>
          </a:stretch>
        </p:blipFill>
        <p:spPr>
          <a:xfrm>
            <a:off x="4423136" y="5194642"/>
            <a:ext cx="3345721" cy="541574"/>
          </a:xfrm>
          <a:prstGeom prst="rect">
            <a:avLst/>
          </a:prstGeom>
        </p:spPr>
      </p:pic>
    </p:spTree>
    <p:extLst>
      <p:ext uri="{BB962C8B-B14F-4D97-AF65-F5344CB8AC3E}">
        <p14:creationId xmlns:p14="http://schemas.microsoft.com/office/powerpoint/2010/main" val="433908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7014-9CB8-8E45-8C4D-65E2A6CD1AF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16E9B06-7137-FF47-B38B-E8B23E81F546}"/>
              </a:ext>
            </a:extLst>
          </p:cNvPr>
          <p:cNvSpPr>
            <a:spLocks noGrp="1"/>
          </p:cNvSpPr>
          <p:nvPr>
            <p:ph type="subTitle" idx="1"/>
          </p:nvPr>
        </p:nvSpPr>
        <p:spPr/>
        <p:txBody>
          <a:bodyPr/>
          <a:lstStyle/>
          <a:p>
            <a:endParaRPr lang="en-US"/>
          </a:p>
        </p:txBody>
      </p:sp>
      <p:pic>
        <p:nvPicPr>
          <p:cNvPr id="5" name="slide.url=https://www.polleverywhere.com/discourses/4txOezA5bPCKs28stVXCK">
            <a:extLst>
              <a:ext uri="{FF2B5EF4-FFF2-40B4-BE49-F238E27FC236}">
                <a16:creationId xmlns:a16="http://schemas.microsoft.com/office/drawing/2014/main" id="{7DC50FBC-B56D-C442-B9E3-67E71A85B6E0}"/>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3894735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8F113F-8862-CE42-9268-ADA958F78036}"/>
              </a:ext>
            </a:extLst>
          </p:cNvPr>
          <p:cNvPicPr>
            <a:picLocks noChangeAspect="1"/>
          </p:cNvPicPr>
          <p:nvPr/>
        </p:nvPicPr>
        <p:blipFill>
          <a:blip r:embed="rId3"/>
          <a:stretch>
            <a:fillRect/>
          </a:stretch>
        </p:blipFill>
        <p:spPr>
          <a:xfrm rot="16200000">
            <a:off x="2681527" y="-1736964"/>
            <a:ext cx="6828945" cy="10302874"/>
          </a:xfrm>
          <a:prstGeom prst="rect">
            <a:avLst/>
          </a:prstGeom>
        </p:spPr>
      </p:pic>
    </p:spTree>
    <p:extLst>
      <p:ext uri="{BB962C8B-B14F-4D97-AF65-F5344CB8AC3E}">
        <p14:creationId xmlns:p14="http://schemas.microsoft.com/office/powerpoint/2010/main" val="1883075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0E344C-83F1-EF43-BD0A-F5094F52EC64}"/>
              </a:ext>
            </a:extLst>
          </p:cNvPr>
          <p:cNvSpPr>
            <a:spLocks noChangeArrowheads="1"/>
          </p:cNvSpPr>
          <p:nvPr/>
        </p:nvSpPr>
        <p:spPr bwMode="auto">
          <a:xfrm>
            <a:off x="541339" y="519538"/>
            <a:ext cx="11109322" cy="630942"/>
          </a:xfrm>
          <a:prstGeom prst="rect">
            <a:avLst/>
          </a:prstGeom>
          <a:noFill/>
          <a:ln w="9525">
            <a:noFill/>
            <a:miter lim="800000"/>
            <a:headEnd/>
            <a:tailEnd/>
          </a:ln>
          <a:effectLst/>
        </p:spPr>
        <p:txBody>
          <a:bodyPr wrap="square">
            <a:spAutoFit/>
          </a:bodyPr>
          <a:lstStyle/>
          <a:p>
            <a:pPr algn="ctr">
              <a:defRPr/>
            </a:pPr>
            <a:r>
              <a:rPr lang="en-US" sz="3500" b="1" dirty="0">
                <a:latin typeface="Avenir"/>
                <a:cs typeface="Avenir"/>
              </a:rPr>
              <a:t>Q2. the life cycle of </a:t>
            </a:r>
            <a:r>
              <a:rPr lang="en-US" sz="3500" b="1" i="1" dirty="0">
                <a:latin typeface="Avenir"/>
                <a:cs typeface="Avenir"/>
              </a:rPr>
              <a:t>Ascaris lumbricoides</a:t>
            </a:r>
          </a:p>
        </p:txBody>
      </p:sp>
      <p:sp>
        <p:nvSpPr>
          <p:cNvPr id="4" name="Rectangle 3">
            <a:extLst>
              <a:ext uri="{FF2B5EF4-FFF2-40B4-BE49-F238E27FC236}">
                <a16:creationId xmlns:a16="http://schemas.microsoft.com/office/drawing/2014/main" id="{7171E09D-D5B4-3440-8015-552063EAF0E2}"/>
              </a:ext>
            </a:extLst>
          </p:cNvPr>
          <p:cNvSpPr>
            <a:spLocks noChangeArrowheads="1"/>
          </p:cNvSpPr>
          <p:nvPr/>
        </p:nvSpPr>
        <p:spPr bwMode="auto">
          <a:xfrm>
            <a:off x="5510761" y="1731842"/>
            <a:ext cx="6139900" cy="2677656"/>
          </a:xfrm>
          <a:prstGeom prst="rect">
            <a:avLst/>
          </a:prstGeom>
          <a:noFill/>
          <a:ln w="9525">
            <a:noFill/>
            <a:miter lim="800000"/>
            <a:headEnd/>
            <a:tailEnd/>
          </a:ln>
          <a:effectLst/>
        </p:spPr>
        <p:txBody>
          <a:bodyPr wrap="square">
            <a:spAutoFit/>
          </a:bodyPr>
          <a:lstStyle/>
          <a:p>
            <a:pPr>
              <a:defRPr/>
            </a:pPr>
            <a:r>
              <a:rPr lang="en-US" sz="2800" dirty="0">
                <a:latin typeface="Avenir"/>
                <a:cs typeface="Avenir"/>
              </a:rPr>
              <a:t>The life cycle of </a:t>
            </a:r>
            <a:r>
              <a:rPr lang="en-US" sz="2800" i="1" dirty="0">
                <a:latin typeface="Avenir"/>
                <a:cs typeface="Avenir"/>
              </a:rPr>
              <a:t>Ascaris lumbricoides </a:t>
            </a:r>
            <a:r>
              <a:rPr lang="en-US" sz="2800" dirty="0">
                <a:latin typeface="Avenir"/>
                <a:cs typeface="Avenir"/>
              </a:rPr>
              <a:t>is counterintuitive in the extreme. Why on Earth does this intestinal parasite leave the intestine to make a long and pointless migration through the circulatory system?</a:t>
            </a:r>
          </a:p>
        </p:txBody>
      </p:sp>
      <p:sp>
        <p:nvSpPr>
          <p:cNvPr id="5" name="Rectangle 4">
            <a:extLst>
              <a:ext uri="{FF2B5EF4-FFF2-40B4-BE49-F238E27FC236}">
                <a16:creationId xmlns:a16="http://schemas.microsoft.com/office/drawing/2014/main" id="{04ACF7BE-A912-524C-AD45-3381DA4E8D59}"/>
              </a:ext>
            </a:extLst>
          </p:cNvPr>
          <p:cNvSpPr>
            <a:spLocks noChangeArrowheads="1"/>
          </p:cNvSpPr>
          <p:nvPr/>
        </p:nvSpPr>
        <p:spPr bwMode="auto">
          <a:xfrm>
            <a:off x="3484121" y="5410524"/>
            <a:ext cx="8485079" cy="954107"/>
          </a:xfrm>
          <a:prstGeom prst="rect">
            <a:avLst/>
          </a:prstGeom>
          <a:noFill/>
          <a:ln w="9525">
            <a:noFill/>
            <a:miter lim="800000"/>
            <a:headEnd/>
            <a:tailEnd/>
          </a:ln>
          <a:effectLst/>
        </p:spPr>
        <p:txBody>
          <a:bodyPr wrap="square">
            <a:spAutoFit/>
          </a:bodyPr>
          <a:lstStyle/>
          <a:p>
            <a:pPr>
              <a:defRPr/>
            </a:pPr>
            <a:r>
              <a:rPr lang="en-US" sz="2800" b="1" dirty="0">
                <a:latin typeface="Avenir"/>
                <a:cs typeface="Avenir"/>
              </a:rPr>
              <a:t>Ponder on your own (3 m), develop a plan with your group (5 m), then share with the class (5 m).</a:t>
            </a:r>
          </a:p>
        </p:txBody>
      </p:sp>
      <p:pic>
        <p:nvPicPr>
          <p:cNvPr id="6" name="Picture 5">
            <a:extLst>
              <a:ext uri="{FF2B5EF4-FFF2-40B4-BE49-F238E27FC236}">
                <a16:creationId xmlns:a16="http://schemas.microsoft.com/office/drawing/2014/main" id="{97D70B30-0637-3040-852E-BF4B78D0FEE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67" b="89867" l="6196" r="91630">
                        <a14:foregroundMark x1="39022" y1="64000" x2="39022" y2="64000"/>
                        <a14:foregroundMark x1="10000" y1="55200" x2="10000" y2="55200"/>
                        <a14:foregroundMark x1="6304" y1="63467" x2="6304" y2="63467"/>
                        <a14:foregroundMark x1="12935" y1="81067" x2="12935" y2="81067"/>
                        <a14:foregroundMark x1="12500" y1="78933" x2="12500" y2="78933"/>
                        <a14:foregroundMark x1="13152" y1="78933" x2="13152" y2="78933"/>
                        <a14:foregroundMark x1="46413" y1="79467" x2="46413" y2="79467"/>
                        <a14:foregroundMark x1="36630" y1="39200" x2="36630" y2="39200"/>
                        <a14:foregroundMark x1="36630" y1="38667" x2="36630" y2="38667"/>
                        <a14:foregroundMark x1="36630" y1="38400" x2="36630" y2="38400"/>
                        <a14:foregroundMark x1="36630" y1="37867" x2="36630" y2="37867"/>
                        <a14:foregroundMark x1="36630" y1="37867" x2="36630" y2="37867"/>
                        <a14:foregroundMark x1="36630" y1="36800" x2="36630" y2="36800"/>
                        <a14:foregroundMark x1="30109" y1="29067" x2="30109" y2="29067"/>
                        <a14:foregroundMark x1="30326" y1="29067" x2="30326" y2="29067"/>
                        <a14:foregroundMark x1="29891" y1="34667" x2="29891" y2="34667"/>
                        <a14:foregroundMark x1="30109" y1="34667" x2="30109" y2="34667"/>
                        <a14:foregroundMark x1="30543" y1="35733" x2="30543" y2="35733"/>
                        <a14:foregroundMark x1="40326" y1="26400" x2="40326" y2="26400"/>
                        <a14:foregroundMark x1="40761" y1="26400" x2="40761" y2="26400"/>
                        <a14:foregroundMark x1="40761" y1="33067" x2="40761" y2="33067"/>
                        <a14:foregroundMark x1="39891" y1="37333" x2="39891" y2="37333"/>
                        <a14:foregroundMark x1="38261" y1="38667" x2="38261" y2="38667"/>
                        <a14:foregroundMark x1="44565" y1="22933" x2="44565" y2="22933"/>
                        <a14:foregroundMark x1="44783" y1="22933" x2="44783" y2="22933"/>
                        <a14:foregroundMark x1="49130" y1="15733" x2="49130" y2="15733"/>
                        <a14:foregroundMark x1="54783" y1="22400" x2="54783" y2="22400"/>
                        <a14:foregroundMark x1="52935" y1="29600" x2="52935" y2="29600"/>
                        <a14:foregroundMark x1="38043" y1="29600" x2="38043" y2="29600"/>
                        <a14:foregroundMark x1="67500" y1="26933" x2="67500" y2="26933"/>
                        <a14:foregroundMark x1="66739" y1="19733" x2="66739" y2="19733"/>
                        <a14:foregroundMark x1="88043" y1="16800" x2="88043" y2="16800"/>
                        <a14:foregroundMark x1="84674" y1="16800" x2="84674" y2="16800"/>
                        <a14:foregroundMark x1="85326" y1="22933" x2="85326" y2="22933"/>
                        <a14:foregroundMark x1="90326" y1="24800" x2="90326" y2="24800"/>
                        <a14:foregroundMark x1="91630" y1="18133" x2="91630" y2="18133"/>
                        <a14:foregroundMark x1="72174" y1="20267" x2="72174" y2="20267"/>
                        <a14:foregroundMark x1="72935" y1="25867" x2="72935" y2="25867"/>
                        <a14:foregroundMark x1="52935" y1="17067" x2="52935" y2="17067"/>
                        <a14:foregroundMark x1="53696" y1="17067" x2="53696" y2="17067"/>
                        <a14:foregroundMark x1="38696" y1="24800" x2="38696" y2="24800"/>
                        <a14:foregroundMark x1="17174" y1="20800" x2="17174" y2="20800"/>
                        <a14:foregroundMark x1="18152" y1="20800" x2="18152" y2="20800"/>
                        <a14:foregroundMark x1="18804" y1="17600" x2="18804" y2="17600"/>
                        <a14:foregroundMark x1="18804" y1="16267" x2="18804" y2="16267"/>
                        <a14:foregroundMark x1="12717" y1="32000" x2="12717" y2="32000"/>
                        <a14:foregroundMark x1="12500" y1="13067" x2="12500" y2="13067"/>
                        <a14:foregroundMark x1="12500" y1="12533" x2="12500" y2="12533"/>
                        <a14:foregroundMark x1="34457" y1="26400" x2="34457" y2="26400"/>
                        <a14:foregroundMark x1="49130" y1="22933" x2="49130" y2="22933"/>
                        <a14:foregroundMark x1="67283" y1="17067" x2="67283" y2="17067"/>
                        <a14:foregroundMark x1="67283" y1="16800" x2="67283" y2="16800"/>
                        <a14:foregroundMark x1="67283" y1="16267" x2="67283" y2="16267"/>
                      </a14:backgroundRemoval>
                    </a14:imgEffect>
                  </a14:imgLayer>
                </a14:imgProps>
              </a:ext>
            </a:extLst>
          </a:blip>
          <a:stretch>
            <a:fillRect/>
          </a:stretch>
        </p:blipFill>
        <p:spPr>
          <a:xfrm>
            <a:off x="312470" y="5301047"/>
            <a:ext cx="3037028" cy="1234618"/>
          </a:xfrm>
          <a:prstGeom prst="rect">
            <a:avLst/>
          </a:prstGeom>
        </p:spPr>
      </p:pic>
      <p:pic>
        <p:nvPicPr>
          <p:cNvPr id="9" name="Picture 8">
            <a:extLst>
              <a:ext uri="{FF2B5EF4-FFF2-40B4-BE49-F238E27FC236}">
                <a16:creationId xmlns:a16="http://schemas.microsoft.com/office/drawing/2014/main" id="{45E2F720-553C-D846-9ED8-1DE789DBAAEE}"/>
              </a:ext>
            </a:extLst>
          </p:cNvPr>
          <p:cNvPicPr>
            <a:picLocks noChangeAspect="1"/>
          </p:cNvPicPr>
          <p:nvPr/>
        </p:nvPicPr>
        <p:blipFill>
          <a:blip r:embed="rId5"/>
          <a:stretch>
            <a:fillRect/>
          </a:stretch>
        </p:blipFill>
        <p:spPr>
          <a:xfrm rot="16200000">
            <a:off x="1315908" y="859542"/>
            <a:ext cx="3045252" cy="4594391"/>
          </a:xfrm>
          <a:prstGeom prst="rect">
            <a:avLst/>
          </a:prstGeom>
        </p:spPr>
      </p:pic>
    </p:spTree>
    <p:extLst>
      <p:ext uri="{BB962C8B-B14F-4D97-AF65-F5344CB8AC3E}">
        <p14:creationId xmlns:p14="http://schemas.microsoft.com/office/powerpoint/2010/main" val="77305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8F113F-8862-CE42-9268-ADA958F78036}"/>
              </a:ext>
            </a:extLst>
          </p:cNvPr>
          <p:cNvPicPr>
            <a:picLocks noChangeAspect="1"/>
          </p:cNvPicPr>
          <p:nvPr/>
        </p:nvPicPr>
        <p:blipFill>
          <a:blip r:embed="rId3"/>
          <a:stretch>
            <a:fillRect/>
          </a:stretch>
        </p:blipFill>
        <p:spPr>
          <a:xfrm rot="16200000">
            <a:off x="2681527" y="-1736964"/>
            <a:ext cx="6828945" cy="10302874"/>
          </a:xfrm>
          <a:prstGeom prst="rect">
            <a:avLst/>
          </a:prstGeom>
        </p:spPr>
      </p:pic>
    </p:spTree>
    <p:extLst>
      <p:ext uri="{BB962C8B-B14F-4D97-AF65-F5344CB8AC3E}">
        <p14:creationId xmlns:p14="http://schemas.microsoft.com/office/powerpoint/2010/main" val="1748675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809624" y="1207791"/>
            <a:ext cx="10572743" cy="3170099"/>
          </a:xfrm>
          <a:prstGeom prst="rect">
            <a:avLst/>
          </a:prstGeom>
          <a:noFill/>
          <a:ln w="9525">
            <a:noFill/>
            <a:miter lim="800000"/>
            <a:headEnd/>
            <a:tailEnd/>
          </a:ln>
          <a:effectLst/>
        </p:spPr>
        <p:txBody>
          <a:bodyPr wrap="square">
            <a:spAutoFit/>
          </a:bodyPr>
          <a:lstStyle/>
          <a:p>
            <a:pPr algn="ctr">
              <a:defRPr/>
            </a:pPr>
            <a:r>
              <a:rPr lang="en-US" sz="4000" b="1" dirty="0">
                <a:latin typeface="Avenir"/>
                <a:cs typeface="Avenir"/>
              </a:rPr>
              <a:t>Q3. </a:t>
            </a:r>
            <a:r>
              <a:rPr lang="en-US" sz="4000" b="1" i="1" dirty="0">
                <a:latin typeface="Avenir"/>
                <a:cs typeface="Avenir"/>
              </a:rPr>
              <a:t>Ascaris</a:t>
            </a:r>
            <a:r>
              <a:rPr lang="en-US" sz="4000" b="1" dirty="0">
                <a:latin typeface="Avenir"/>
                <a:cs typeface="Avenir"/>
              </a:rPr>
              <a:t> eggs are tough because of their thick </a:t>
            </a:r>
            <a:r>
              <a:rPr lang="en-US" sz="4000" b="1" dirty="0" err="1">
                <a:latin typeface="Avenir"/>
                <a:cs typeface="Avenir"/>
              </a:rPr>
              <a:t>mammilated</a:t>
            </a:r>
            <a:r>
              <a:rPr lang="en-US" sz="4000" b="1" dirty="0">
                <a:latin typeface="Avenir"/>
                <a:cs typeface="Avenir"/>
              </a:rPr>
              <a:t> layer. What are some of the conditions that </a:t>
            </a:r>
            <a:r>
              <a:rPr lang="en-US" sz="4000" b="1" i="1" dirty="0">
                <a:latin typeface="Avenir"/>
                <a:cs typeface="Avenir"/>
              </a:rPr>
              <a:t>Ascaris</a:t>
            </a:r>
            <a:r>
              <a:rPr lang="en-US" sz="4000" b="1" dirty="0">
                <a:latin typeface="Avenir"/>
                <a:cs typeface="Avenir"/>
              </a:rPr>
              <a:t> eggs can survive that might kill other parasite eggs?</a:t>
            </a:r>
          </a:p>
        </p:txBody>
      </p:sp>
      <p:pic>
        <p:nvPicPr>
          <p:cNvPr id="2" name="Picture 1">
            <a:extLst>
              <a:ext uri="{FF2B5EF4-FFF2-40B4-BE49-F238E27FC236}">
                <a16:creationId xmlns:a16="http://schemas.microsoft.com/office/drawing/2014/main" id="{9FACBA41-11B5-F54D-A1B8-5709EE3A2B76}"/>
              </a:ext>
            </a:extLst>
          </p:cNvPr>
          <p:cNvPicPr>
            <a:picLocks noChangeAspect="1"/>
          </p:cNvPicPr>
          <p:nvPr/>
        </p:nvPicPr>
        <p:blipFill>
          <a:blip r:embed="rId3"/>
          <a:stretch>
            <a:fillRect/>
          </a:stretch>
        </p:blipFill>
        <p:spPr>
          <a:xfrm>
            <a:off x="4423134" y="4848954"/>
            <a:ext cx="3345721" cy="541574"/>
          </a:xfrm>
          <a:prstGeom prst="rect">
            <a:avLst/>
          </a:prstGeom>
        </p:spPr>
      </p:pic>
    </p:spTree>
    <p:extLst>
      <p:ext uri="{BB962C8B-B14F-4D97-AF65-F5344CB8AC3E}">
        <p14:creationId xmlns:p14="http://schemas.microsoft.com/office/powerpoint/2010/main" val="1603366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3AA2-3992-9144-A585-FF70DBA88C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BEBBBD5-5C1F-B947-B6CA-895DBD29A70D}"/>
              </a:ext>
            </a:extLst>
          </p:cNvPr>
          <p:cNvSpPr>
            <a:spLocks noGrp="1"/>
          </p:cNvSpPr>
          <p:nvPr>
            <p:ph type="subTitle" idx="1"/>
          </p:nvPr>
        </p:nvSpPr>
        <p:spPr/>
        <p:txBody>
          <a:bodyPr/>
          <a:lstStyle/>
          <a:p>
            <a:endParaRPr lang="en-US"/>
          </a:p>
        </p:txBody>
      </p:sp>
      <p:pic>
        <p:nvPicPr>
          <p:cNvPr id="5" name="slide.url=https://www.polleverywhere.com/free_text_polls/QZcnVvoAIKBGctyctG1KM">
            <a:extLst>
              <a:ext uri="{FF2B5EF4-FFF2-40B4-BE49-F238E27FC236}">
                <a16:creationId xmlns:a16="http://schemas.microsoft.com/office/drawing/2014/main" id="{F7795EF1-8C50-1140-8437-7DCFC31564FD}"/>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3079886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71470" y="283451"/>
            <a:ext cx="11649060" cy="630942"/>
          </a:xfrm>
          <a:prstGeom prst="rect">
            <a:avLst/>
          </a:prstGeom>
          <a:noFill/>
          <a:ln w="9525">
            <a:noFill/>
            <a:miter lim="800000"/>
            <a:headEnd/>
            <a:tailEnd/>
          </a:ln>
          <a:effectLst/>
        </p:spPr>
        <p:txBody>
          <a:bodyPr wrap="square">
            <a:spAutoFit/>
          </a:bodyPr>
          <a:lstStyle/>
          <a:p>
            <a:pPr algn="ctr">
              <a:defRPr/>
            </a:pPr>
            <a:r>
              <a:rPr lang="en-US" sz="3500" b="1" dirty="0">
                <a:latin typeface="Avenir"/>
                <a:cs typeface="Avenir"/>
              </a:rPr>
              <a:t>Q4. pathology of </a:t>
            </a:r>
            <a:r>
              <a:rPr lang="en-US" sz="3500" b="1" i="1" dirty="0">
                <a:latin typeface="Avenir"/>
                <a:cs typeface="Avenir"/>
              </a:rPr>
              <a:t>Trichuris </a:t>
            </a:r>
            <a:r>
              <a:rPr lang="en-US" sz="3500" b="1" i="1" dirty="0" err="1">
                <a:latin typeface="Avenir"/>
                <a:cs typeface="Avenir"/>
              </a:rPr>
              <a:t>trichiura</a:t>
            </a:r>
            <a:endParaRPr lang="en-US" sz="3500" b="1" i="1" dirty="0">
              <a:latin typeface="Avenir"/>
              <a:cs typeface="Avenir"/>
            </a:endParaRPr>
          </a:p>
        </p:txBody>
      </p:sp>
      <p:pic>
        <p:nvPicPr>
          <p:cNvPr id="6" name="Picture 5">
            <a:extLst>
              <a:ext uri="{FF2B5EF4-FFF2-40B4-BE49-F238E27FC236}">
                <a16:creationId xmlns:a16="http://schemas.microsoft.com/office/drawing/2014/main" id="{24C76115-8B07-BF49-9DDC-5F3B697CE12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67" b="89867" l="6196" r="91630">
                        <a14:foregroundMark x1="39022" y1="64000" x2="39022" y2="64000"/>
                        <a14:foregroundMark x1="10000" y1="55200" x2="10000" y2="55200"/>
                        <a14:foregroundMark x1="6304" y1="63467" x2="6304" y2="63467"/>
                        <a14:foregroundMark x1="12935" y1="81067" x2="12935" y2="81067"/>
                        <a14:foregroundMark x1="12500" y1="78933" x2="12500" y2="78933"/>
                        <a14:foregroundMark x1="13152" y1="78933" x2="13152" y2="78933"/>
                        <a14:foregroundMark x1="46413" y1="79467" x2="46413" y2="79467"/>
                        <a14:foregroundMark x1="36630" y1="39200" x2="36630" y2="39200"/>
                        <a14:foregroundMark x1="36630" y1="38667" x2="36630" y2="38667"/>
                        <a14:foregroundMark x1="36630" y1="38400" x2="36630" y2="38400"/>
                        <a14:foregroundMark x1="36630" y1="37867" x2="36630" y2="37867"/>
                        <a14:foregroundMark x1="36630" y1="37867" x2="36630" y2="37867"/>
                        <a14:foregroundMark x1="36630" y1="36800" x2="36630" y2="36800"/>
                        <a14:foregroundMark x1="30109" y1="29067" x2="30109" y2="29067"/>
                        <a14:foregroundMark x1="30326" y1="29067" x2="30326" y2="29067"/>
                        <a14:foregroundMark x1="29891" y1="34667" x2="29891" y2="34667"/>
                        <a14:foregroundMark x1="30109" y1="34667" x2="30109" y2="34667"/>
                        <a14:foregroundMark x1="30543" y1="35733" x2="30543" y2="35733"/>
                        <a14:foregroundMark x1="40326" y1="26400" x2="40326" y2="26400"/>
                        <a14:foregroundMark x1="40761" y1="26400" x2="40761" y2="26400"/>
                        <a14:foregroundMark x1="40761" y1="33067" x2="40761" y2="33067"/>
                        <a14:foregroundMark x1="39891" y1="37333" x2="39891" y2="37333"/>
                        <a14:foregroundMark x1="38261" y1="38667" x2="38261" y2="38667"/>
                        <a14:foregroundMark x1="44565" y1="22933" x2="44565" y2="22933"/>
                        <a14:foregroundMark x1="44783" y1="22933" x2="44783" y2="22933"/>
                        <a14:foregroundMark x1="49130" y1="15733" x2="49130" y2="15733"/>
                        <a14:foregroundMark x1="54783" y1="22400" x2="54783" y2="22400"/>
                        <a14:foregroundMark x1="52935" y1="29600" x2="52935" y2="29600"/>
                        <a14:foregroundMark x1="38043" y1="29600" x2="38043" y2="29600"/>
                        <a14:foregroundMark x1="67500" y1="26933" x2="67500" y2="26933"/>
                        <a14:foregroundMark x1="66739" y1="19733" x2="66739" y2="19733"/>
                        <a14:foregroundMark x1="88043" y1="16800" x2="88043" y2="16800"/>
                        <a14:foregroundMark x1="84674" y1="16800" x2="84674" y2="16800"/>
                        <a14:foregroundMark x1="85326" y1="22933" x2="85326" y2="22933"/>
                        <a14:foregroundMark x1="90326" y1="24800" x2="90326" y2="24800"/>
                        <a14:foregroundMark x1="91630" y1="18133" x2="91630" y2="18133"/>
                        <a14:foregroundMark x1="72174" y1="20267" x2="72174" y2="20267"/>
                        <a14:foregroundMark x1="72935" y1="25867" x2="72935" y2="25867"/>
                        <a14:foregroundMark x1="52935" y1="17067" x2="52935" y2="17067"/>
                        <a14:foregroundMark x1="53696" y1="17067" x2="53696" y2="17067"/>
                        <a14:foregroundMark x1="38696" y1="24800" x2="38696" y2="24800"/>
                        <a14:foregroundMark x1="17174" y1="20800" x2="17174" y2="20800"/>
                        <a14:foregroundMark x1="18152" y1="20800" x2="18152" y2="20800"/>
                        <a14:foregroundMark x1="18804" y1="17600" x2="18804" y2="17600"/>
                        <a14:foregroundMark x1="18804" y1="16267" x2="18804" y2="16267"/>
                        <a14:foregroundMark x1="12717" y1="32000" x2="12717" y2="32000"/>
                        <a14:foregroundMark x1="12500" y1="13067" x2="12500" y2="13067"/>
                        <a14:foregroundMark x1="12500" y1="12533" x2="12500" y2="12533"/>
                        <a14:foregroundMark x1="34457" y1="26400" x2="34457" y2="26400"/>
                        <a14:foregroundMark x1="49130" y1="22933" x2="49130" y2="22933"/>
                        <a14:foregroundMark x1="67283" y1="17067" x2="67283" y2="17067"/>
                        <a14:foregroundMark x1="67283" y1="16800" x2="67283" y2="16800"/>
                        <a14:foregroundMark x1="67283" y1="16267" x2="67283" y2="16267"/>
                      </a14:backgroundRemoval>
                    </a14:imgEffect>
                  </a14:imgLayer>
                </a14:imgProps>
              </a:ext>
            </a:extLst>
          </a:blip>
          <a:stretch>
            <a:fillRect/>
          </a:stretch>
        </p:blipFill>
        <p:spPr>
          <a:xfrm>
            <a:off x="424588" y="5352718"/>
            <a:ext cx="3037028" cy="1234618"/>
          </a:xfrm>
          <a:prstGeom prst="rect">
            <a:avLst/>
          </a:prstGeom>
        </p:spPr>
      </p:pic>
      <p:sp>
        <p:nvSpPr>
          <p:cNvPr id="4" name="Rectangle 3"/>
          <p:cNvSpPr>
            <a:spLocks noChangeArrowheads="1"/>
          </p:cNvSpPr>
          <p:nvPr/>
        </p:nvSpPr>
        <p:spPr bwMode="auto">
          <a:xfrm>
            <a:off x="4986337" y="1442885"/>
            <a:ext cx="6682359" cy="3323987"/>
          </a:xfrm>
          <a:prstGeom prst="rect">
            <a:avLst/>
          </a:prstGeom>
          <a:noFill/>
          <a:ln w="9525">
            <a:noFill/>
            <a:miter lim="800000"/>
            <a:headEnd/>
            <a:tailEnd/>
          </a:ln>
          <a:effectLst/>
        </p:spPr>
        <p:txBody>
          <a:bodyPr wrap="square">
            <a:spAutoFit/>
          </a:bodyPr>
          <a:lstStyle/>
          <a:p>
            <a:pPr>
              <a:defRPr/>
            </a:pPr>
            <a:r>
              <a:rPr lang="en-US" sz="3000" i="1" dirty="0">
                <a:latin typeface="Avenir"/>
                <a:cs typeface="Avenir"/>
              </a:rPr>
              <a:t>Trichuris </a:t>
            </a:r>
            <a:r>
              <a:rPr lang="en-US" sz="3000" i="1" dirty="0" err="1">
                <a:latin typeface="Avenir"/>
                <a:cs typeface="Avenir"/>
              </a:rPr>
              <a:t>trichiura</a:t>
            </a:r>
            <a:r>
              <a:rPr lang="en-US" sz="3000" i="1" dirty="0">
                <a:latin typeface="Avenir"/>
                <a:cs typeface="Avenir"/>
              </a:rPr>
              <a:t> </a:t>
            </a:r>
            <a:r>
              <a:rPr lang="en-US" sz="3000" dirty="0">
                <a:latin typeface="Avenir"/>
                <a:cs typeface="Avenir"/>
              </a:rPr>
              <a:t>doesn’t take that much blood from its host, but its pathology can be severe nonetheless, due to the damage it causes to the intestinal epithelium. Why is damage to the intestinal epithelium bad? List as many reasons as you can.</a:t>
            </a:r>
            <a:endParaRPr lang="en-US" sz="3000" b="1" dirty="0">
              <a:latin typeface="Avenir"/>
              <a:cs typeface="Avenir"/>
            </a:endParaRPr>
          </a:p>
        </p:txBody>
      </p:sp>
      <p:sp>
        <p:nvSpPr>
          <p:cNvPr id="9" name="Rectangle 8">
            <a:extLst>
              <a:ext uri="{FF2B5EF4-FFF2-40B4-BE49-F238E27FC236}">
                <a16:creationId xmlns:a16="http://schemas.microsoft.com/office/drawing/2014/main" id="{71833D9C-3B5B-7E47-89CD-4D008960CA6E}"/>
              </a:ext>
            </a:extLst>
          </p:cNvPr>
          <p:cNvSpPr>
            <a:spLocks noChangeArrowheads="1"/>
          </p:cNvSpPr>
          <p:nvPr/>
        </p:nvSpPr>
        <p:spPr bwMode="auto">
          <a:xfrm>
            <a:off x="3469834" y="5459788"/>
            <a:ext cx="8485079" cy="1015663"/>
          </a:xfrm>
          <a:prstGeom prst="rect">
            <a:avLst/>
          </a:prstGeom>
          <a:noFill/>
          <a:ln w="9525">
            <a:noFill/>
            <a:miter lim="800000"/>
            <a:headEnd/>
            <a:tailEnd/>
          </a:ln>
          <a:effectLst/>
        </p:spPr>
        <p:txBody>
          <a:bodyPr wrap="square">
            <a:spAutoFit/>
          </a:bodyPr>
          <a:lstStyle/>
          <a:p>
            <a:pPr>
              <a:defRPr/>
            </a:pPr>
            <a:r>
              <a:rPr lang="en-US" sz="3000" b="1" dirty="0">
                <a:latin typeface="Avenir"/>
                <a:cs typeface="Avenir"/>
              </a:rPr>
              <a:t>Ponder on your </a:t>
            </a:r>
            <a:r>
              <a:rPr lang="en-US" sz="3000" b="1">
                <a:latin typeface="Avenir"/>
                <a:cs typeface="Avenir"/>
              </a:rPr>
              <a:t>own (3 </a:t>
            </a:r>
            <a:r>
              <a:rPr lang="en-US" sz="3000" b="1" dirty="0">
                <a:latin typeface="Avenir"/>
                <a:cs typeface="Avenir"/>
              </a:rPr>
              <a:t>m), discuss with a partner (5 m), then share with the class (5 m).</a:t>
            </a:r>
          </a:p>
        </p:txBody>
      </p:sp>
      <p:pic>
        <p:nvPicPr>
          <p:cNvPr id="8" name="Picture 2" descr="04 Feeding in Whip &amp; Hook">
            <a:extLst>
              <a:ext uri="{FF2B5EF4-FFF2-40B4-BE49-F238E27FC236}">
                <a16:creationId xmlns:a16="http://schemas.microsoft.com/office/drawing/2014/main" id="{9E7E28BE-F871-9A48-9502-64F6A2DAC6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78" t="9699" r="52527" b="16214"/>
          <a:stretch/>
        </p:blipFill>
        <p:spPr bwMode="auto">
          <a:xfrm>
            <a:off x="881062" y="1162957"/>
            <a:ext cx="3733800" cy="39503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6611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4935</TotalTime>
  <Words>362</Words>
  <Application>Microsoft Macintosh PowerPoint</Application>
  <PresentationFormat>Widescreen</PresentationFormat>
  <Paragraphs>29</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Avenir</vt:lpstr>
      <vt:lpstr>Avenir Book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L. Wood</dc:creator>
  <cp:lastModifiedBy>Microsoft Office User</cp:lastModifiedBy>
  <cp:revision>114</cp:revision>
  <dcterms:created xsi:type="dcterms:W3CDTF">2020-04-03T14:55:00Z</dcterms:created>
  <dcterms:modified xsi:type="dcterms:W3CDTF">2021-10-20T18:14:20Z</dcterms:modified>
</cp:coreProperties>
</file>