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480" r:id="rId2"/>
    <p:sldId id="723" r:id="rId3"/>
    <p:sldId id="680" r:id="rId4"/>
    <p:sldId id="1554" r:id="rId5"/>
    <p:sldId id="714" r:id="rId6"/>
    <p:sldId id="675" r:id="rId7"/>
    <p:sldId id="155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84"/>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7DB66-C6D6-B24E-B345-FA3772C924EA}" type="datetimeFigureOut">
              <a:rPr lang="en-US" smtClean="0"/>
              <a:t>10/22/21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8707C-A528-5347-B512-111D9A72273A}" type="slidenum">
              <a:rPr lang="en-US" smtClean="0"/>
              <a:t>‹#›</a:t>
            </a:fld>
            <a:endParaRPr lang="en-US"/>
          </a:p>
        </p:txBody>
      </p:sp>
    </p:spTree>
    <p:extLst>
      <p:ext uri="{BB962C8B-B14F-4D97-AF65-F5344CB8AC3E}">
        <p14:creationId xmlns:p14="http://schemas.microsoft.com/office/powerpoint/2010/main" val="19249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1</a:t>
            </a:fld>
            <a:endParaRPr lang="en-US"/>
          </a:p>
        </p:txBody>
      </p:sp>
    </p:spTree>
    <p:extLst>
      <p:ext uri="{BB962C8B-B14F-4D97-AF65-F5344CB8AC3E}">
        <p14:creationId xmlns:p14="http://schemas.microsoft.com/office/powerpoint/2010/main" val="24105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2</a:t>
            </a:fld>
            <a:endParaRPr lang="en-US"/>
          </a:p>
        </p:txBody>
      </p:sp>
    </p:spTree>
    <p:extLst>
      <p:ext uri="{BB962C8B-B14F-4D97-AF65-F5344CB8AC3E}">
        <p14:creationId xmlns:p14="http://schemas.microsoft.com/office/powerpoint/2010/main" val="375354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4</a:t>
            </a:fld>
            <a:endParaRPr lang="en-US"/>
          </a:p>
        </p:txBody>
      </p:sp>
    </p:spTree>
    <p:extLst>
      <p:ext uri="{BB962C8B-B14F-4D97-AF65-F5344CB8AC3E}">
        <p14:creationId xmlns:p14="http://schemas.microsoft.com/office/powerpoint/2010/main" val="422919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5</a:t>
            </a:fld>
            <a:endParaRPr lang="en-US"/>
          </a:p>
        </p:txBody>
      </p:sp>
    </p:spTree>
    <p:extLst>
      <p:ext uri="{BB962C8B-B14F-4D97-AF65-F5344CB8AC3E}">
        <p14:creationId xmlns:p14="http://schemas.microsoft.com/office/powerpoint/2010/main" val="321479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Changes in any attribute of a population over time. </a:t>
            </a:r>
          </a:p>
          <a:p>
            <a:r>
              <a:rPr lang="en-US" dirty="0"/>
              <a:t>Evolutionary</a:t>
            </a:r>
            <a:r>
              <a:rPr lang="en-US" baseline="0" dirty="0"/>
              <a:t> change leads to adaptation and must involve a change in the frequency of individual genes in a population from generation to generation.</a:t>
            </a:r>
            <a:endParaRPr lang="en-US" dirty="0"/>
          </a:p>
        </p:txBody>
      </p:sp>
      <p:sp>
        <p:nvSpPr>
          <p:cNvPr id="4" name="Slide Number Placeholder 3"/>
          <p:cNvSpPr>
            <a:spLocks noGrp="1"/>
          </p:cNvSpPr>
          <p:nvPr>
            <p:ph type="sldNum" sz="quarter" idx="10"/>
          </p:nvPr>
        </p:nvSpPr>
        <p:spPr/>
        <p:txBody>
          <a:bodyPr/>
          <a:lstStyle/>
          <a:p>
            <a:pPr>
              <a:defRPr/>
            </a:pPr>
            <a:fld id="{217FB9E2-7C0C-AB45-B0B4-06C6B1BD2B82}" type="slidenum">
              <a:rPr lang="en-US" smtClean="0"/>
              <a:pPr>
                <a:defRPr/>
              </a:pPr>
              <a:t>6</a:t>
            </a:fld>
            <a:endParaRPr lang="en-US"/>
          </a:p>
        </p:txBody>
      </p:sp>
    </p:spTree>
    <p:extLst>
      <p:ext uri="{BB962C8B-B14F-4D97-AF65-F5344CB8AC3E}">
        <p14:creationId xmlns:p14="http://schemas.microsoft.com/office/powerpoint/2010/main" val="7101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8707C-A528-5347-B512-111D9A72273A}" type="slidenum">
              <a:rPr lang="en-US" smtClean="0"/>
              <a:t>7</a:t>
            </a:fld>
            <a:endParaRPr lang="en-US"/>
          </a:p>
        </p:txBody>
      </p:sp>
    </p:spTree>
    <p:extLst>
      <p:ext uri="{BB962C8B-B14F-4D97-AF65-F5344CB8AC3E}">
        <p14:creationId xmlns:p14="http://schemas.microsoft.com/office/powerpoint/2010/main" val="125856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8A5-77CF-4444-B9C4-4E86A2AEB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BB0CE-1E17-7E44-A60C-C4870D474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47BE3-EFDF-DA44-AA27-F0607BEFBC36}"/>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5" name="Footer Placeholder 4">
            <a:extLst>
              <a:ext uri="{FF2B5EF4-FFF2-40B4-BE49-F238E27FC236}">
                <a16:creationId xmlns:a16="http://schemas.microsoft.com/office/drawing/2014/main" id="{F4FF08DB-758A-CE42-BF14-C796921CA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D87E2-36DD-094B-976D-5D5908031C6D}"/>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2015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A934-82C2-4642-9056-03D6888AC5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7669D-25CA-F248-A4A3-81DBDBF73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7BB9E-51D5-534F-9A5F-0DE70E1D6DD6}"/>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5" name="Footer Placeholder 4">
            <a:extLst>
              <a:ext uri="{FF2B5EF4-FFF2-40B4-BE49-F238E27FC236}">
                <a16:creationId xmlns:a16="http://schemas.microsoft.com/office/drawing/2014/main" id="{AFB600DF-C942-F44F-84F3-4E7BC2F0D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EA3C-3249-9B4A-B424-1F83C20D484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78113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0C8A5-DD27-8040-BD1A-86BF1F293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036609-7FEC-1340-94C8-5409F510C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A5258-5E66-DE42-A23B-E1D3C015A36C}"/>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5" name="Footer Placeholder 4">
            <a:extLst>
              <a:ext uri="{FF2B5EF4-FFF2-40B4-BE49-F238E27FC236}">
                <a16:creationId xmlns:a16="http://schemas.microsoft.com/office/drawing/2014/main" id="{7858C25B-3FDB-BD4C-8299-934B911F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138FA-EF83-EA42-9E21-8B8892B656F5}"/>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464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3727-A794-4042-BF97-D4E5E2555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B6DC3-C8EA-0441-8F53-7878D4469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3028-8ABF-084B-958C-E5D9B41B38A8}"/>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5" name="Footer Placeholder 4">
            <a:extLst>
              <a:ext uri="{FF2B5EF4-FFF2-40B4-BE49-F238E27FC236}">
                <a16:creationId xmlns:a16="http://schemas.microsoft.com/office/drawing/2014/main" id="{D590AB7C-ECF7-2E4C-924B-4E91B62D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AA8C5-6364-1B49-BF43-8C17388D5E01}"/>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4656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ED12-49A7-1148-AA33-34CAB4FC4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93A772-1ECD-0342-8A17-4FABBAEE7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0C112-BD32-3746-A4C3-943B604FC6F1}"/>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5" name="Footer Placeholder 4">
            <a:extLst>
              <a:ext uri="{FF2B5EF4-FFF2-40B4-BE49-F238E27FC236}">
                <a16:creationId xmlns:a16="http://schemas.microsoft.com/office/drawing/2014/main" id="{BC9B27BC-3697-B548-91F3-BCBF3F5CA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67D53-D2B9-684C-96F8-BB1044135D68}"/>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62451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2D9E-643B-7E4B-872E-9412A7003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B80E6-8617-AA4D-B46F-9CC4896C8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B783B-B1E8-C54D-8F59-3F89A76D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7AD1F-F077-684C-825B-C70FB96BD6FE}"/>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6" name="Footer Placeholder 5">
            <a:extLst>
              <a:ext uri="{FF2B5EF4-FFF2-40B4-BE49-F238E27FC236}">
                <a16:creationId xmlns:a16="http://schemas.microsoft.com/office/drawing/2014/main" id="{94975C02-EF59-8A48-A2C8-380404C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92BB-8AAE-DE4E-AEA5-D84CEBB00A0A}"/>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98787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12B8-927D-3440-A90F-CEE85721D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37DF9-7AE9-244A-B880-477F51666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B2535-D060-6345-9A9D-248269C20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F656-2CF8-3C40-BFA2-38D3E456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9AB57-D4A7-A44B-9DC2-3238EBA3F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D1E4-9846-5948-BE81-54250E2A19C6}"/>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8" name="Footer Placeholder 7">
            <a:extLst>
              <a:ext uri="{FF2B5EF4-FFF2-40B4-BE49-F238E27FC236}">
                <a16:creationId xmlns:a16="http://schemas.microsoft.com/office/drawing/2014/main" id="{AD127541-6DB6-BF46-9566-A28E02A60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6EEE-891D-834D-A782-1C80536A829E}"/>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0820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8B81-6CFF-BB42-B48A-62FE961F0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5E796-21ED-0646-ACBF-271AEEB75975}"/>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4" name="Footer Placeholder 3">
            <a:extLst>
              <a:ext uri="{FF2B5EF4-FFF2-40B4-BE49-F238E27FC236}">
                <a16:creationId xmlns:a16="http://schemas.microsoft.com/office/drawing/2014/main" id="{F818FDD5-F21A-134E-AA9A-2830EBC81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6FD440-2197-894C-BBF5-275EB6A7E5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188539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E7DC6-C98E-4D41-8312-C6A00B9175D8}"/>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3" name="Footer Placeholder 2">
            <a:extLst>
              <a:ext uri="{FF2B5EF4-FFF2-40B4-BE49-F238E27FC236}">
                <a16:creationId xmlns:a16="http://schemas.microsoft.com/office/drawing/2014/main" id="{0D7D30B3-F181-1740-9B5B-0C72FEA43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48BF8-D524-E946-A5F8-6EDB8EC65ADC}"/>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26319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8C6B-44FC-DF4B-A8BD-B9B86A46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0512D-A868-3942-8652-3DCABEFC8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6CDD-B55E-CF40-A890-84FFA90C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9B9BC-EA10-2643-91D2-3C7BEB05A9F2}"/>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6" name="Footer Placeholder 5">
            <a:extLst>
              <a:ext uri="{FF2B5EF4-FFF2-40B4-BE49-F238E27FC236}">
                <a16:creationId xmlns:a16="http://schemas.microsoft.com/office/drawing/2014/main" id="{BBE1C55D-AE82-E348-AA9F-92C25203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00D4-D451-3941-ABED-C84A75035F59}"/>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359121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4BDC-8058-8A4C-9BB2-057FDB839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7E264-76A7-5245-B655-C26D83912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B22F39-AC8F-9242-8291-F11D54004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6B85-9220-174D-9DEE-0F36C1282C62}"/>
              </a:ext>
            </a:extLst>
          </p:cNvPr>
          <p:cNvSpPr>
            <a:spLocks noGrp="1"/>
          </p:cNvSpPr>
          <p:nvPr>
            <p:ph type="dt" sz="half" idx="10"/>
          </p:nvPr>
        </p:nvSpPr>
        <p:spPr/>
        <p:txBody>
          <a:bodyPr/>
          <a:lstStyle/>
          <a:p>
            <a:fld id="{21DDE3A9-9D48-7D40-AF95-520AE186EA5D}" type="datetimeFigureOut">
              <a:rPr lang="en-US" smtClean="0"/>
              <a:t>10/22/21</a:t>
            </a:fld>
            <a:endParaRPr lang="en-US"/>
          </a:p>
        </p:txBody>
      </p:sp>
      <p:sp>
        <p:nvSpPr>
          <p:cNvPr id="6" name="Footer Placeholder 5">
            <a:extLst>
              <a:ext uri="{FF2B5EF4-FFF2-40B4-BE49-F238E27FC236}">
                <a16:creationId xmlns:a16="http://schemas.microsoft.com/office/drawing/2014/main" id="{F2313209-F023-304D-B738-0493FEA82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32D87-2351-334C-BE56-4B8A31CED346}"/>
              </a:ext>
            </a:extLst>
          </p:cNvPr>
          <p:cNvSpPr>
            <a:spLocks noGrp="1"/>
          </p:cNvSpPr>
          <p:nvPr>
            <p:ph type="sldNum" sz="quarter" idx="12"/>
          </p:nvPr>
        </p:nvSpPr>
        <p:spPr/>
        <p:txBody>
          <a:bodyPr/>
          <a:lstStyle/>
          <a:p>
            <a:fld id="{5E16A688-FD6D-2B46-9274-DA17D6C87077}" type="slidenum">
              <a:rPr lang="en-US" smtClean="0"/>
              <a:t>‹#›</a:t>
            </a:fld>
            <a:endParaRPr lang="en-US"/>
          </a:p>
        </p:txBody>
      </p:sp>
    </p:spTree>
    <p:extLst>
      <p:ext uri="{BB962C8B-B14F-4D97-AF65-F5344CB8AC3E}">
        <p14:creationId xmlns:p14="http://schemas.microsoft.com/office/powerpoint/2010/main" val="9844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5E0A7-698E-D742-A4C4-45629B746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D6F1A-825E-2B4D-8FFE-066CF32E2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61E9B-BC61-3141-8DBB-53CB9EC8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DE3A9-9D48-7D40-AF95-520AE186EA5D}" type="datetimeFigureOut">
              <a:rPr lang="en-US" smtClean="0"/>
              <a:t>10/22/21</a:t>
            </a:fld>
            <a:endParaRPr lang="en-US"/>
          </a:p>
        </p:txBody>
      </p:sp>
      <p:sp>
        <p:nvSpPr>
          <p:cNvPr id="5" name="Footer Placeholder 4">
            <a:extLst>
              <a:ext uri="{FF2B5EF4-FFF2-40B4-BE49-F238E27FC236}">
                <a16:creationId xmlns:a16="http://schemas.microsoft.com/office/drawing/2014/main" id="{4054E5A4-CAAB-9C49-8EEB-830328D99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919D9-A8E0-C542-ADA8-7A31C9A6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A688-FD6D-2B46-9274-DA17D6C87077}" type="slidenum">
              <a:rPr lang="en-US" smtClean="0"/>
              <a:t>‹#›</a:t>
            </a:fld>
            <a:endParaRPr lang="en-US"/>
          </a:p>
        </p:txBody>
      </p:sp>
    </p:spTree>
    <p:extLst>
      <p:ext uri="{BB962C8B-B14F-4D97-AF65-F5344CB8AC3E}">
        <p14:creationId xmlns:p14="http://schemas.microsoft.com/office/powerpoint/2010/main" val="34406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tif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tif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39635" y="3013501"/>
            <a:ext cx="10896600" cy="830997"/>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11</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Nematodes 2</a:t>
            </a:r>
          </a:p>
        </p:txBody>
      </p:sp>
    </p:spTree>
    <p:extLst>
      <p:ext uri="{BB962C8B-B14F-4D97-AF65-F5344CB8AC3E}">
        <p14:creationId xmlns:p14="http://schemas.microsoft.com/office/powerpoint/2010/main" val="111664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541339" y="476431"/>
            <a:ext cx="11109322"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Q1. hookworm’s resurgence</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5323438" y="1801087"/>
            <a:ext cx="6139900" cy="2677656"/>
          </a:xfrm>
          <a:prstGeom prst="rect">
            <a:avLst/>
          </a:prstGeom>
          <a:noFill/>
          <a:ln w="9525">
            <a:noFill/>
            <a:miter lim="800000"/>
            <a:headEnd/>
            <a:tailEnd/>
          </a:ln>
          <a:effectLst/>
        </p:spPr>
        <p:txBody>
          <a:bodyPr wrap="square">
            <a:spAutoFit/>
          </a:bodyPr>
          <a:lstStyle/>
          <a:p>
            <a:pPr>
              <a:defRPr/>
            </a:pPr>
            <a:r>
              <a:rPr lang="en-US" sz="2800" dirty="0">
                <a:latin typeface="Avenir"/>
                <a:cs typeface="Avenir"/>
              </a:rPr>
              <a:t>For a long time after the Rockefeller Institute’s intervention in the US South, we thought that hookworm had been vanquished in this country. We were wrong. Why is hookworm on the rise again in the US South?</a:t>
            </a:r>
          </a:p>
        </p:txBody>
      </p:sp>
      <p:sp>
        <p:nvSpPr>
          <p:cNvPr id="5" name="Rectangle 4">
            <a:extLst>
              <a:ext uri="{FF2B5EF4-FFF2-40B4-BE49-F238E27FC236}">
                <a16:creationId xmlns:a16="http://schemas.microsoft.com/office/drawing/2014/main" id="{04ACF7BE-A912-524C-AD45-3381DA4E8D59}"/>
              </a:ext>
            </a:extLst>
          </p:cNvPr>
          <p:cNvSpPr>
            <a:spLocks noChangeArrowheads="1"/>
          </p:cNvSpPr>
          <p:nvPr/>
        </p:nvSpPr>
        <p:spPr bwMode="auto">
          <a:xfrm>
            <a:off x="3394451" y="5472080"/>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Ponder on your own (3 m), develop an answer with your group (4 m), then share with the class (5 m).</a:t>
            </a:r>
          </a:p>
        </p:txBody>
      </p:sp>
      <p:pic>
        <p:nvPicPr>
          <p:cNvPr id="6" name="Picture 5">
            <a:extLst>
              <a:ext uri="{FF2B5EF4-FFF2-40B4-BE49-F238E27FC236}">
                <a16:creationId xmlns:a16="http://schemas.microsoft.com/office/drawing/2014/main" id="{97D70B30-0637-3040-852E-BF4B78D0F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01047"/>
            <a:ext cx="3037028" cy="1234618"/>
          </a:xfrm>
          <a:prstGeom prst="rect">
            <a:avLst/>
          </a:prstGeom>
        </p:spPr>
      </p:pic>
      <p:pic>
        <p:nvPicPr>
          <p:cNvPr id="7" name="Picture 6">
            <a:extLst>
              <a:ext uri="{FF2B5EF4-FFF2-40B4-BE49-F238E27FC236}">
                <a16:creationId xmlns:a16="http://schemas.microsoft.com/office/drawing/2014/main" id="{E60A2578-5EBD-E94D-A52D-A14B6C06EF40}"/>
              </a:ext>
            </a:extLst>
          </p:cNvPr>
          <p:cNvPicPr>
            <a:picLocks noChangeAspect="1"/>
          </p:cNvPicPr>
          <p:nvPr/>
        </p:nvPicPr>
        <p:blipFill rotWithShape="1">
          <a:blip r:embed="rId5"/>
          <a:srcRect l="11625" t="7212" r="25188" b="10457"/>
          <a:stretch/>
        </p:blipFill>
        <p:spPr>
          <a:xfrm>
            <a:off x="1000124" y="1368265"/>
            <a:ext cx="4068940" cy="3543300"/>
          </a:xfrm>
          <a:prstGeom prst="rect">
            <a:avLst/>
          </a:prstGeom>
        </p:spPr>
      </p:pic>
    </p:spTree>
    <p:extLst>
      <p:ext uri="{BB962C8B-B14F-4D97-AF65-F5344CB8AC3E}">
        <p14:creationId xmlns:p14="http://schemas.microsoft.com/office/powerpoint/2010/main" val="7730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3C246D-9C2B-EE42-A521-B54AF2C5152F}"/>
              </a:ext>
            </a:extLst>
          </p:cNvPr>
          <p:cNvPicPr>
            <a:picLocks noChangeAspect="1"/>
          </p:cNvPicPr>
          <p:nvPr/>
        </p:nvPicPr>
        <p:blipFill>
          <a:blip r:embed="rId2"/>
          <a:stretch>
            <a:fillRect/>
          </a:stretch>
        </p:blipFill>
        <p:spPr>
          <a:xfrm>
            <a:off x="3264693" y="88058"/>
            <a:ext cx="5662613" cy="6681884"/>
          </a:xfrm>
          <a:prstGeom prst="rect">
            <a:avLst/>
          </a:prstGeom>
        </p:spPr>
      </p:pic>
    </p:spTree>
    <p:extLst>
      <p:ext uri="{BB962C8B-B14F-4D97-AF65-F5344CB8AC3E}">
        <p14:creationId xmlns:p14="http://schemas.microsoft.com/office/powerpoint/2010/main" val="903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0E344C-83F1-EF43-BD0A-F5094F52EC64}"/>
              </a:ext>
            </a:extLst>
          </p:cNvPr>
          <p:cNvSpPr>
            <a:spLocks noChangeArrowheads="1"/>
          </p:cNvSpPr>
          <p:nvPr/>
        </p:nvSpPr>
        <p:spPr bwMode="auto">
          <a:xfrm>
            <a:off x="7910027" y="870402"/>
            <a:ext cx="3820011" cy="630942"/>
          </a:xfrm>
          <a:prstGeom prst="rect">
            <a:avLst/>
          </a:prstGeom>
          <a:noFill/>
          <a:ln w="9525">
            <a:noFill/>
            <a:miter lim="800000"/>
            <a:headEnd/>
            <a:tailEnd/>
          </a:ln>
          <a:effectLst/>
        </p:spPr>
        <p:txBody>
          <a:bodyPr wrap="square">
            <a:spAutoFit/>
          </a:bodyPr>
          <a:lstStyle/>
          <a:p>
            <a:pPr>
              <a:defRPr/>
            </a:pPr>
            <a:r>
              <a:rPr lang="en-US" sz="3500" b="1" dirty="0">
                <a:latin typeface="Avenir"/>
                <a:cs typeface="Avenir"/>
              </a:rPr>
              <a:t>Q2. sushi worms</a:t>
            </a:r>
            <a:endParaRPr lang="en-US" sz="3500" b="1" i="1" dirty="0">
              <a:latin typeface="Avenir"/>
              <a:cs typeface="Avenir"/>
            </a:endParaRPr>
          </a:p>
        </p:txBody>
      </p:sp>
      <p:sp>
        <p:nvSpPr>
          <p:cNvPr id="4" name="Rectangle 3">
            <a:extLst>
              <a:ext uri="{FF2B5EF4-FFF2-40B4-BE49-F238E27FC236}">
                <a16:creationId xmlns:a16="http://schemas.microsoft.com/office/drawing/2014/main" id="{7171E09D-D5B4-3440-8015-552063EAF0E2}"/>
              </a:ext>
            </a:extLst>
          </p:cNvPr>
          <p:cNvSpPr>
            <a:spLocks noChangeArrowheads="1"/>
          </p:cNvSpPr>
          <p:nvPr/>
        </p:nvSpPr>
        <p:spPr bwMode="auto">
          <a:xfrm>
            <a:off x="7910027" y="1638277"/>
            <a:ext cx="3969503" cy="3108543"/>
          </a:xfrm>
          <a:prstGeom prst="rect">
            <a:avLst/>
          </a:prstGeom>
          <a:noFill/>
          <a:ln w="9525">
            <a:noFill/>
            <a:miter lim="800000"/>
            <a:headEnd/>
            <a:tailEnd/>
          </a:ln>
          <a:effectLst/>
        </p:spPr>
        <p:txBody>
          <a:bodyPr wrap="square">
            <a:spAutoFit/>
          </a:bodyPr>
          <a:lstStyle/>
          <a:p>
            <a:pPr>
              <a:defRPr/>
            </a:pPr>
            <a:r>
              <a:rPr lang="en-US" sz="2800" dirty="0">
                <a:latin typeface="Avenir"/>
                <a:cs typeface="Avenir"/>
              </a:rPr>
              <a:t>Like hookworms, some sushi worms are on the rise – but probably not for the same reasons. Why is </a:t>
            </a:r>
            <a:r>
              <a:rPr lang="en-US" sz="2800" i="1" dirty="0">
                <a:latin typeface="Avenir"/>
                <a:cs typeface="Avenir"/>
              </a:rPr>
              <a:t>Anisakis</a:t>
            </a:r>
            <a:r>
              <a:rPr lang="en-US" sz="2800" dirty="0">
                <a:latin typeface="Avenir"/>
                <a:cs typeface="Avenir"/>
              </a:rPr>
              <a:t> spp. increasing in abundance?</a:t>
            </a:r>
          </a:p>
        </p:txBody>
      </p:sp>
      <p:sp>
        <p:nvSpPr>
          <p:cNvPr id="5" name="Rectangle 4">
            <a:extLst>
              <a:ext uri="{FF2B5EF4-FFF2-40B4-BE49-F238E27FC236}">
                <a16:creationId xmlns:a16="http://schemas.microsoft.com/office/drawing/2014/main" id="{04ACF7BE-A912-524C-AD45-3381DA4E8D59}"/>
              </a:ext>
            </a:extLst>
          </p:cNvPr>
          <p:cNvSpPr>
            <a:spLocks noChangeArrowheads="1"/>
          </p:cNvSpPr>
          <p:nvPr/>
        </p:nvSpPr>
        <p:spPr bwMode="auto">
          <a:xfrm>
            <a:off x="3394451" y="5472080"/>
            <a:ext cx="8485079" cy="892552"/>
          </a:xfrm>
          <a:prstGeom prst="rect">
            <a:avLst/>
          </a:prstGeom>
          <a:noFill/>
          <a:ln w="9525">
            <a:noFill/>
            <a:miter lim="800000"/>
            <a:headEnd/>
            <a:tailEnd/>
          </a:ln>
          <a:effectLst/>
        </p:spPr>
        <p:txBody>
          <a:bodyPr wrap="square">
            <a:spAutoFit/>
          </a:bodyPr>
          <a:lstStyle/>
          <a:p>
            <a:pPr>
              <a:defRPr/>
            </a:pPr>
            <a:r>
              <a:rPr lang="en-US" sz="2600" b="1" dirty="0">
                <a:latin typeface="Avenir"/>
                <a:cs typeface="Avenir"/>
              </a:rPr>
              <a:t>Ponder on your own (3 m), develop an answer with your group (4 m), then share with the class (5 m).</a:t>
            </a:r>
          </a:p>
        </p:txBody>
      </p:sp>
      <p:pic>
        <p:nvPicPr>
          <p:cNvPr id="6" name="Picture 5">
            <a:extLst>
              <a:ext uri="{FF2B5EF4-FFF2-40B4-BE49-F238E27FC236}">
                <a16:creationId xmlns:a16="http://schemas.microsoft.com/office/drawing/2014/main" id="{97D70B30-0637-3040-852E-BF4B78D0F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312470" y="5301047"/>
            <a:ext cx="3037028" cy="1234618"/>
          </a:xfrm>
          <a:prstGeom prst="rect">
            <a:avLst/>
          </a:prstGeom>
        </p:spPr>
      </p:pic>
      <p:pic>
        <p:nvPicPr>
          <p:cNvPr id="7" name="Picture 6">
            <a:extLst>
              <a:ext uri="{FF2B5EF4-FFF2-40B4-BE49-F238E27FC236}">
                <a16:creationId xmlns:a16="http://schemas.microsoft.com/office/drawing/2014/main" id="{02256087-01DF-6542-8E55-D964D6C7E46D}"/>
              </a:ext>
            </a:extLst>
          </p:cNvPr>
          <p:cNvPicPr>
            <a:picLocks noChangeAspect="1"/>
          </p:cNvPicPr>
          <p:nvPr/>
        </p:nvPicPr>
        <p:blipFill rotWithShape="1">
          <a:blip r:embed="rId5"/>
          <a:srcRect b="52801"/>
          <a:stretch/>
        </p:blipFill>
        <p:spPr>
          <a:xfrm>
            <a:off x="155305" y="564807"/>
            <a:ext cx="7754722" cy="4318947"/>
          </a:xfrm>
          <a:prstGeom prst="rect">
            <a:avLst/>
          </a:prstGeom>
        </p:spPr>
      </p:pic>
    </p:spTree>
    <p:extLst>
      <p:ext uri="{BB962C8B-B14F-4D97-AF65-F5344CB8AC3E}">
        <p14:creationId xmlns:p14="http://schemas.microsoft.com/office/powerpoint/2010/main" val="40367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1470" y="283451"/>
            <a:ext cx="11649060"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Q3. pathology of </a:t>
            </a:r>
            <a:r>
              <a:rPr lang="en-US" sz="3500" b="1" i="1" dirty="0">
                <a:latin typeface="Avenir"/>
                <a:cs typeface="Avenir"/>
              </a:rPr>
              <a:t>Trichinella spiralis</a:t>
            </a:r>
          </a:p>
        </p:txBody>
      </p:sp>
      <p:pic>
        <p:nvPicPr>
          <p:cNvPr id="6" name="Picture 5">
            <a:extLst>
              <a:ext uri="{FF2B5EF4-FFF2-40B4-BE49-F238E27FC236}">
                <a16:creationId xmlns:a16="http://schemas.microsoft.com/office/drawing/2014/main" id="{24C76115-8B07-BF49-9DDC-5F3B697CE12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7" b="89867" l="6196" r="91630">
                        <a14:foregroundMark x1="39022" y1="64000" x2="39022" y2="64000"/>
                        <a14:foregroundMark x1="10000" y1="55200" x2="10000" y2="55200"/>
                        <a14:foregroundMark x1="6304" y1="63467" x2="6304" y2="63467"/>
                        <a14:foregroundMark x1="12935" y1="81067" x2="12935" y2="81067"/>
                        <a14:foregroundMark x1="12500" y1="78933" x2="12500" y2="78933"/>
                        <a14:foregroundMark x1="13152" y1="78933" x2="13152" y2="78933"/>
                        <a14:foregroundMark x1="46413" y1="79467" x2="46413" y2="79467"/>
                        <a14:foregroundMark x1="36630" y1="39200" x2="36630" y2="39200"/>
                        <a14:foregroundMark x1="36630" y1="38667" x2="36630" y2="38667"/>
                        <a14:foregroundMark x1="36630" y1="38400" x2="36630" y2="38400"/>
                        <a14:foregroundMark x1="36630" y1="37867" x2="36630" y2="37867"/>
                        <a14:foregroundMark x1="36630" y1="37867" x2="36630" y2="37867"/>
                        <a14:foregroundMark x1="36630" y1="36800" x2="36630" y2="36800"/>
                        <a14:foregroundMark x1="30109" y1="29067" x2="30109" y2="29067"/>
                        <a14:foregroundMark x1="30326" y1="29067" x2="30326" y2="29067"/>
                        <a14:foregroundMark x1="29891" y1="34667" x2="29891" y2="34667"/>
                        <a14:foregroundMark x1="30109" y1="34667" x2="30109" y2="34667"/>
                        <a14:foregroundMark x1="30543" y1="35733" x2="30543" y2="35733"/>
                        <a14:foregroundMark x1="40326" y1="26400" x2="40326" y2="26400"/>
                        <a14:foregroundMark x1="40761" y1="26400" x2="40761" y2="26400"/>
                        <a14:foregroundMark x1="40761" y1="33067" x2="40761" y2="33067"/>
                        <a14:foregroundMark x1="39891" y1="37333" x2="39891" y2="37333"/>
                        <a14:foregroundMark x1="38261" y1="38667" x2="38261" y2="38667"/>
                        <a14:foregroundMark x1="44565" y1="22933" x2="44565" y2="22933"/>
                        <a14:foregroundMark x1="44783" y1="22933" x2="44783" y2="22933"/>
                        <a14:foregroundMark x1="49130" y1="15733" x2="49130" y2="15733"/>
                        <a14:foregroundMark x1="54783" y1="22400" x2="54783" y2="22400"/>
                        <a14:foregroundMark x1="52935" y1="29600" x2="52935" y2="29600"/>
                        <a14:foregroundMark x1="38043" y1="29600" x2="38043" y2="29600"/>
                        <a14:foregroundMark x1="67500" y1="26933" x2="67500" y2="26933"/>
                        <a14:foregroundMark x1="66739" y1="19733" x2="66739" y2="19733"/>
                        <a14:foregroundMark x1="88043" y1="16800" x2="88043" y2="16800"/>
                        <a14:foregroundMark x1="84674" y1="16800" x2="84674" y2="16800"/>
                        <a14:foregroundMark x1="85326" y1="22933" x2="85326" y2="22933"/>
                        <a14:foregroundMark x1="90326" y1="24800" x2="90326" y2="24800"/>
                        <a14:foregroundMark x1="91630" y1="18133" x2="91630" y2="18133"/>
                        <a14:foregroundMark x1="72174" y1="20267" x2="72174" y2="20267"/>
                        <a14:foregroundMark x1="72935" y1="25867" x2="72935" y2="25867"/>
                        <a14:foregroundMark x1="52935" y1="17067" x2="52935" y2="17067"/>
                        <a14:foregroundMark x1="53696" y1="17067" x2="53696" y2="17067"/>
                        <a14:foregroundMark x1="38696" y1="24800" x2="38696" y2="24800"/>
                        <a14:foregroundMark x1="17174" y1="20800" x2="17174" y2="20800"/>
                        <a14:foregroundMark x1="18152" y1="20800" x2="18152" y2="20800"/>
                        <a14:foregroundMark x1="18804" y1="17600" x2="18804" y2="17600"/>
                        <a14:foregroundMark x1="18804" y1="16267" x2="18804" y2="16267"/>
                        <a14:foregroundMark x1="12717" y1="32000" x2="12717" y2="32000"/>
                        <a14:foregroundMark x1="12500" y1="13067" x2="12500" y2="13067"/>
                        <a14:foregroundMark x1="12500" y1="12533" x2="12500" y2="12533"/>
                        <a14:foregroundMark x1="34457" y1="26400" x2="34457" y2="26400"/>
                        <a14:foregroundMark x1="49130" y1="22933" x2="49130" y2="22933"/>
                        <a14:foregroundMark x1="67283" y1="17067" x2="67283" y2="17067"/>
                        <a14:foregroundMark x1="67283" y1="16800" x2="67283" y2="16800"/>
                        <a14:foregroundMark x1="67283" y1="16267" x2="67283" y2="16267"/>
                      </a14:backgroundRemoval>
                    </a14:imgEffect>
                  </a14:imgLayer>
                </a14:imgProps>
              </a:ext>
            </a:extLst>
          </a:blip>
          <a:stretch>
            <a:fillRect/>
          </a:stretch>
        </p:blipFill>
        <p:spPr>
          <a:xfrm>
            <a:off x="424588" y="5352718"/>
            <a:ext cx="3037028" cy="1234618"/>
          </a:xfrm>
          <a:prstGeom prst="rect">
            <a:avLst/>
          </a:prstGeom>
        </p:spPr>
      </p:pic>
      <p:sp>
        <p:nvSpPr>
          <p:cNvPr id="4" name="Rectangle 3"/>
          <p:cNvSpPr>
            <a:spLocks noChangeArrowheads="1"/>
          </p:cNvSpPr>
          <p:nvPr/>
        </p:nvSpPr>
        <p:spPr bwMode="auto">
          <a:xfrm>
            <a:off x="5014915" y="1573127"/>
            <a:ext cx="6682359" cy="2862322"/>
          </a:xfrm>
          <a:prstGeom prst="rect">
            <a:avLst/>
          </a:prstGeom>
          <a:noFill/>
          <a:ln w="9525">
            <a:noFill/>
            <a:miter lim="800000"/>
            <a:headEnd/>
            <a:tailEnd/>
          </a:ln>
          <a:effectLst/>
        </p:spPr>
        <p:txBody>
          <a:bodyPr wrap="square">
            <a:spAutoFit/>
          </a:bodyPr>
          <a:lstStyle/>
          <a:p>
            <a:pPr>
              <a:defRPr/>
            </a:pPr>
            <a:r>
              <a:rPr lang="en-US" sz="3000" i="1" dirty="0">
                <a:latin typeface="Avenir"/>
                <a:cs typeface="Avenir"/>
              </a:rPr>
              <a:t>Trichinella spiralis </a:t>
            </a:r>
            <a:r>
              <a:rPr lang="en-US" sz="3000" dirty="0">
                <a:latin typeface="Avenir"/>
                <a:cs typeface="Avenir"/>
              </a:rPr>
              <a:t>is one of the most-feared human parasites, mostly because it does one thing that most other helminth parasites do not do. What is that thing? And what other parasite species are equally dreadful?</a:t>
            </a:r>
            <a:endParaRPr lang="en-US" sz="3000" b="1" dirty="0">
              <a:latin typeface="Avenir"/>
              <a:cs typeface="Avenir"/>
            </a:endParaRPr>
          </a:p>
        </p:txBody>
      </p:sp>
      <p:sp>
        <p:nvSpPr>
          <p:cNvPr id="9" name="Rectangle 8">
            <a:extLst>
              <a:ext uri="{FF2B5EF4-FFF2-40B4-BE49-F238E27FC236}">
                <a16:creationId xmlns:a16="http://schemas.microsoft.com/office/drawing/2014/main" id="{71833D9C-3B5B-7E47-89CD-4D008960CA6E}"/>
              </a:ext>
            </a:extLst>
          </p:cNvPr>
          <p:cNvSpPr>
            <a:spLocks noChangeArrowheads="1"/>
          </p:cNvSpPr>
          <p:nvPr/>
        </p:nvSpPr>
        <p:spPr bwMode="auto">
          <a:xfrm>
            <a:off x="3469834" y="5459788"/>
            <a:ext cx="8485079" cy="1015663"/>
          </a:xfrm>
          <a:prstGeom prst="rect">
            <a:avLst/>
          </a:prstGeom>
          <a:noFill/>
          <a:ln w="9525">
            <a:noFill/>
            <a:miter lim="800000"/>
            <a:headEnd/>
            <a:tailEnd/>
          </a:ln>
          <a:effectLst/>
        </p:spPr>
        <p:txBody>
          <a:bodyPr wrap="square">
            <a:spAutoFit/>
          </a:bodyPr>
          <a:lstStyle/>
          <a:p>
            <a:pPr>
              <a:defRPr/>
            </a:pPr>
            <a:r>
              <a:rPr lang="en-US" sz="3000" b="1" dirty="0">
                <a:latin typeface="Avenir"/>
                <a:cs typeface="Avenir"/>
              </a:rPr>
              <a:t>Ponder on your </a:t>
            </a:r>
            <a:r>
              <a:rPr lang="en-US" sz="3000" b="1">
                <a:latin typeface="Avenir"/>
                <a:cs typeface="Avenir"/>
              </a:rPr>
              <a:t>own (3 </a:t>
            </a:r>
            <a:r>
              <a:rPr lang="en-US" sz="3000" b="1" dirty="0">
                <a:latin typeface="Avenir"/>
                <a:cs typeface="Avenir"/>
              </a:rPr>
              <a:t>m), discuss with a </a:t>
            </a:r>
            <a:r>
              <a:rPr lang="en-US" sz="3000" b="1">
                <a:latin typeface="Avenir"/>
                <a:cs typeface="Avenir"/>
              </a:rPr>
              <a:t>partner (4 </a:t>
            </a:r>
            <a:r>
              <a:rPr lang="en-US" sz="3000" b="1" dirty="0">
                <a:latin typeface="Avenir"/>
                <a:cs typeface="Avenir"/>
              </a:rPr>
              <a:t>m), then share with the class (5 m).</a:t>
            </a:r>
          </a:p>
        </p:txBody>
      </p:sp>
      <p:pic>
        <p:nvPicPr>
          <p:cNvPr id="11" name="Picture 10">
            <a:extLst>
              <a:ext uri="{FF2B5EF4-FFF2-40B4-BE49-F238E27FC236}">
                <a16:creationId xmlns:a16="http://schemas.microsoft.com/office/drawing/2014/main" id="{2301CB87-1E93-B943-B210-B238317E4B3D}"/>
              </a:ext>
            </a:extLst>
          </p:cNvPr>
          <p:cNvPicPr>
            <a:picLocks noChangeAspect="1"/>
          </p:cNvPicPr>
          <p:nvPr/>
        </p:nvPicPr>
        <p:blipFill>
          <a:blip r:embed="rId5"/>
          <a:stretch>
            <a:fillRect/>
          </a:stretch>
        </p:blipFill>
        <p:spPr>
          <a:xfrm>
            <a:off x="666182" y="1102032"/>
            <a:ext cx="4061687" cy="4061687"/>
          </a:xfrm>
          <a:prstGeom prst="rect">
            <a:avLst/>
          </a:prstGeom>
        </p:spPr>
      </p:pic>
    </p:spTree>
    <p:extLst>
      <p:ext uri="{BB962C8B-B14F-4D97-AF65-F5344CB8AC3E}">
        <p14:creationId xmlns:p14="http://schemas.microsoft.com/office/powerpoint/2010/main" val="20661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37AE3-B782-4641-8C9A-7A9115E2FD8D}"/>
              </a:ext>
            </a:extLst>
          </p:cNvPr>
          <p:cNvPicPr>
            <a:picLocks noChangeAspect="1"/>
          </p:cNvPicPr>
          <p:nvPr/>
        </p:nvPicPr>
        <p:blipFill rotWithShape="1">
          <a:blip r:embed="rId3"/>
          <a:srcRect l="6978" t="6285" r="7095" b="7757"/>
          <a:stretch/>
        </p:blipFill>
        <p:spPr>
          <a:xfrm>
            <a:off x="1128713" y="128588"/>
            <a:ext cx="9929812" cy="6615541"/>
          </a:xfrm>
          <a:prstGeom prst="rect">
            <a:avLst/>
          </a:prstGeom>
        </p:spPr>
      </p:pic>
      <p:sp>
        <p:nvSpPr>
          <p:cNvPr id="6" name="Rectangle 5">
            <a:extLst>
              <a:ext uri="{FF2B5EF4-FFF2-40B4-BE49-F238E27FC236}">
                <a16:creationId xmlns:a16="http://schemas.microsoft.com/office/drawing/2014/main" id="{0499400B-A7B4-1C47-88C3-7D184230419A}"/>
              </a:ext>
            </a:extLst>
          </p:cNvPr>
          <p:cNvSpPr>
            <a:spLocks noChangeArrowheads="1"/>
          </p:cNvSpPr>
          <p:nvPr/>
        </p:nvSpPr>
        <p:spPr bwMode="auto">
          <a:xfrm>
            <a:off x="271470" y="283451"/>
            <a:ext cx="11649060" cy="630942"/>
          </a:xfrm>
          <a:prstGeom prst="rect">
            <a:avLst/>
          </a:prstGeom>
          <a:noFill/>
          <a:ln w="9525">
            <a:noFill/>
            <a:miter lim="800000"/>
            <a:headEnd/>
            <a:tailEnd/>
          </a:ln>
          <a:effectLst/>
        </p:spPr>
        <p:txBody>
          <a:bodyPr wrap="square">
            <a:spAutoFit/>
          </a:bodyPr>
          <a:lstStyle/>
          <a:p>
            <a:pPr algn="ctr">
              <a:defRPr/>
            </a:pPr>
            <a:r>
              <a:rPr lang="en-US" sz="3500" b="1" dirty="0">
                <a:latin typeface="Avenir"/>
                <a:cs typeface="Avenir"/>
              </a:rPr>
              <a:t>Q3. pathology of </a:t>
            </a:r>
            <a:r>
              <a:rPr lang="en-US" sz="3500" b="1" i="1" dirty="0">
                <a:latin typeface="Avenir"/>
                <a:cs typeface="Avenir"/>
              </a:rPr>
              <a:t>Trichinella spiralis</a:t>
            </a:r>
          </a:p>
        </p:txBody>
      </p:sp>
    </p:spTree>
    <p:extLst>
      <p:ext uri="{BB962C8B-B14F-4D97-AF65-F5344CB8AC3E}">
        <p14:creationId xmlns:p14="http://schemas.microsoft.com/office/powerpoint/2010/main" val="121780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39635" y="3013501"/>
            <a:ext cx="10896600" cy="830997"/>
          </a:xfrm>
          <a:prstGeom prst="rect">
            <a:avLst/>
          </a:prstGeom>
          <a:noFill/>
          <a:ln w="9525">
            <a:noFill/>
            <a:miter lim="800000"/>
            <a:headEnd/>
            <a:tailEnd/>
          </a:ln>
          <a:effectLst/>
        </p:spPr>
        <p:txBody>
          <a:bodyPr wrap="square">
            <a:spAutoFit/>
          </a:bodyPr>
          <a:lstStyle/>
          <a:p>
            <a:pPr>
              <a:defRPr/>
            </a:pPr>
            <a:r>
              <a:rPr lang="en-US" sz="4800" b="1" dirty="0">
                <a:solidFill>
                  <a:schemeClr val="bg1">
                    <a:lumMod val="65000"/>
                  </a:schemeClr>
                </a:solidFill>
                <a:latin typeface="Avenir Book" panose="02000503020000020003" pitchFamily="2" charset="0"/>
                <a:cs typeface="Avenir"/>
              </a:rPr>
              <a:t>Practical session 11</a:t>
            </a:r>
            <a:r>
              <a:rPr lang="en-US" sz="4800" dirty="0">
                <a:solidFill>
                  <a:schemeClr val="bg1">
                    <a:lumMod val="65000"/>
                  </a:schemeClr>
                </a:solidFill>
                <a:latin typeface="Avenir Book" panose="02000503020000020003" pitchFamily="2" charset="0"/>
                <a:cs typeface="Avenir"/>
              </a:rPr>
              <a:t>: </a:t>
            </a:r>
            <a:r>
              <a:rPr lang="en-US" sz="4800" dirty="0">
                <a:solidFill>
                  <a:srgbClr val="FFFFFF"/>
                </a:solidFill>
                <a:latin typeface="Avenir Book" panose="02000503020000020003" pitchFamily="2" charset="0"/>
                <a:cs typeface="Avenir"/>
              </a:rPr>
              <a:t>Nematodes 2</a:t>
            </a:r>
          </a:p>
        </p:txBody>
      </p:sp>
    </p:spTree>
    <p:extLst>
      <p:ext uri="{BB962C8B-B14F-4D97-AF65-F5344CB8AC3E}">
        <p14:creationId xmlns:p14="http://schemas.microsoft.com/office/powerpoint/2010/main" val="2325548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4967</TotalTime>
  <Words>259</Words>
  <Application>Microsoft Macintosh PowerPoint</Application>
  <PresentationFormat>Widescreen</PresentationFormat>
  <Paragraphs>21</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L. Wood</dc:creator>
  <cp:lastModifiedBy>Microsoft Office User</cp:lastModifiedBy>
  <cp:revision>116</cp:revision>
  <dcterms:created xsi:type="dcterms:W3CDTF">2020-04-03T14:55:00Z</dcterms:created>
  <dcterms:modified xsi:type="dcterms:W3CDTF">2021-10-22T18:32:17Z</dcterms:modified>
</cp:coreProperties>
</file>