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480" r:id="rId2"/>
    <p:sldId id="723" r:id="rId3"/>
    <p:sldId id="1554" r:id="rId4"/>
    <p:sldId id="712" r:id="rId5"/>
    <p:sldId id="1556" r:id="rId6"/>
    <p:sldId id="714" r:id="rId7"/>
    <p:sldId id="675" r:id="rId8"/>
    <p:sldId id="15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37535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3</a:t>
            </a:fld>
            <a:endParaRPr lang="en-US"/>
          </a:p>
        </p:txBody>
      </p:sp>
    </p:spTree>
    <p:extLst>
      <p:ext uri="{BB962C8B-B14F-4D97-AF65-F5344CB8AC3E}">
        <p14:creationId xmlns:p14="http://schemas.microsoft.com/office/powerpoint/2010/main" val="140035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4</a:t>
            </a:fld>
            <a:endParaRPr lang="en-US"/>
          </a:p>
        </p:txBody>
      </p:sp>
    </p:spTree>
    <p:extLst>
      <p:ext uri="{BB962C8B-B14F-4D97-AF65-F5344CB8AC3E}">
        <p14:creationId xmlns:p14="http://schemas.microsoft.com/office/powerpoint/2010/main" val="394468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measures would you have put in place to protect against LF transmission?</a:t>
            </a:r>
          </a:p>
          <a:p>
            <a:r>
              <a:rPr lang="en-US"/>
              <a:t>https://www.polleverywhere.com/discourses/4S7u0o0hpXopHlnMc1ArI</a:t>
            </a:r>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21362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321479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7</a:t>
            </a:fld>
            <a:endParaRPr lang="en-US"/>
          </a:p>
        </p:txBody>
      </p:sp>
    </p:spTree>
    <p:extLst>
      <p:ext uri="{BB962C8B-B14F-4D97-AF65-F5344CB8AC3E}">
        <p14:creationId xmlns:p14="http://schemas.microsoft.com/office/powerpoint/2010/main" val="7101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8</a:t>
            </a:fld>
            <a:endParaRPr lang="en-US"/>
          </a:p>
        </p:txBody>
      </p:sp>
    </p:spTree>
    <p:extLst>
      <p:ext uri="{BB962C8B-B14F-4D97-AF65-F5344CB8AC3E}">
        <p14:creationId xmlns:p14="http://schemas.microsoft.com/office/powerpoint/2010/main" val="339759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10/27/21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10/27/21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12</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3</a:t>
            </a:r>
          </a:p>
        </p:txBody>
      </p:sp>
    </p:spTree>
    <p:extLst>
      <p:ext uri="{BB962C8B-B14F-4D97-AF65-F5344CB8AC3E}">
        <p14:creationId xmlns:p14="http://schemas.microsoft.com/office/powerpoint/2010/main" val="11166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347842"/>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why does an aquatic parasite exist in a desert?</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204372" y="1622690"/>
            <a:ext cx="6139900" cy="3108543"/>
          </a:xfrm>
          <a:prstGeom prst="rect">
            <a:avLst/>
          </a:prstGeom>
          <a:noFill/>
          <a:ln w="9525">
            <a:noFill/>
            <a:miter lim="800000"/>
            <a:headEnd/>
            <a:tailEnd/>
          </a:ln>
          <a:effectLst/>
        </p:spPr>
        <p:txBody>
          <a:bodyPr wrap="square">
            <a:spAutoFit/>
          </a:bodyPr>
          <a:lstStyle/>
          <a:p>
            <a:pPr>
              <a:defRPr/>
            </a:pPr>
            <a:r>
              <a:rPr lang="en-US" sz="2800" i="1" dirty="0">
                <a:latin typeface="Avenir"/>
                <a:cs typeface="Avenir"/>
              </a:rPr>
              <a:t>Dracunculus medinensis </a:t>
            </a:r>
            <a:r>
              <a:rPr lang="en-US" sz="2800" dirty="0">
                <a:latin typeface="Avenir"/>
                <a:cs typeface="Avenir"/>
              </a:rPr>
              <a:t>is filarial nematode with a copepod intermediate host. Shouldn’t it exist in a place with more copepods… or really, </a:t>
            </a:r>
            <a:r>
              <a:rPr lang="en-US" sz="2800" b="1" dirty="0">
                <a:latin typeface="Avenir"/>
                <a:cs typeface="Avenir"/>
              </a:rPr>
              <a:t>anywhere but a desert</a:t>
            </a:r>
            <a:r>
              <a:rPr lang="en-US" sz="2800" dirty="0">
                <a:latin typeface="Avenir"/>
                <a:cs typeface="Avenir"/>
              </a:rPr>
              <a:t>? Why does it exist in some of the driest parts of Africa?</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394451" y="5550137"/>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Write on your own (3 m), hone a final answer with your group (4 m), then share with the class (5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79104"/>
            <a:ext cx="3037028" cy="1234618"/>
          </a:xfrm>
          <a:prstGeom prst="rect">
            <a:avLst/>
          </a:prstGeom>
        </p:spPr>
      </p:pic>
      <p:pic>
        <p:nvPicPr>
          <p:cNvPr id="7" name="Picture 6">
            <a:extLst>
              <a:ext uri="{FF2B5EF4-FFF2-40B4-BE49-F238E27FC236}">
                <a16:creationId xmlns:a16="http://schemas.microsoft.com/office/drawing/2014/main" id="{DC793AB3-2FDA-9B4E-A80E-5AE22A0EE634}"/>
              </a:ext>
            </a:extLst>
          </p:cNvPr>
          <p:cNvPicPr>
            <a:picLocks noChangeAspect="1"/>
          </p:cNvPicPr>
          <p:nvPr/>
        </p:nvPicPr>
        <p:blipFill rotWithShape="1">
          <a:blip r:embed="rId5"/>
          <a:srcRect l="22687" t="10583" r="29803" b="22244"/>
          <a:stretch/>
        </p:blipFill>
        <p:spPr>
          <a:xfrm>
            <a:off x="541339" y="1173903"/>
            <a:ext cx="4320593" cy="4006118"/>
          </a:xfrm>
          <a:prstGeom prst="rect">
            <a:avLst/>
          </a:prstGeom>
        </p:spPr>
      </p:pic>
    </p:spTree>
    <p:extLst>
      <p:ext uri="{BB962C8B-B14F-4D97-AF65-F5344CB8AC3E}">
        <p14:creationId xmlns:p14="http://schemas.microsoft.com/office/powerpoint/2010/main" val="7730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6" name="Rectangle 5">
            <a:extLst>
              <a:ext uri="{FF2B5EF4-FFF2-40B4-BE49-F238E27FC236}">
                <a16:creationId xmlns:a16="http://schemas.microsoft.com/office/drawing/2014/main" id="{27F3D87A-B5EC-A348-970C-4C85C70B1ECF}"/>
              </a:ext>
            </a:extLst>
          </p:cNvPr>
          <p:cNvSpPr>
            <a:spLocks noChangeArrowheads="1"/>
          </p:cNvSpPr>
          <p:nvPr/>
        </p:nvSpPr>
        <p:spPr bwMode="auto">
          <a:xfrm>
            <a:off x="541339" y="347842"/>
            <a:ext cx="11109322" cy="1169551"/>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why does an aquatic parasite </a:t>
            </a:r>
          </a:p>
          <a:p>
            <a:pPr algn="ctr">
              <a:defRPr/>
            </a:pPr>
            <a:r>
              <a:rPr lang="en-US" sz="3500" b="1" dirty="0">
                <a:latin typeface="Avenir"/>
                <a:cs typeface="Avenir"/>
              </a:rPr>
              <a:t>exist in a desert?</a:t>
            </a:r>
            <a:endParaRPr lang="en-US" sz="3500" b="1" i="1" dirty="0">
              <a:latin typeface="Avenir"/>
              <a:cs typeface="Avenir"/>
            </a:endParaRPr>
          </a:p>
        </p:txBody>
      </p:sp>
    </p:spTree>
    <p:extLst>
      <p:ext uri="{BB962C8B-B14F-4D97-AF65-F5344CB8AC3E}">
        <p14:creationId xmlns:p14="http://schemas.microsoft.com/office/powerpoint/2010/main" val="23161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651927"/>
            <a:ext cx="11649060" cy="4401205"/>
          </a:xfrm>
          <a:prstGeom prst="rect">
            <a:avLst/>
          </a:prstGeom>
          <a:noFill/>
          <a:ln w="9525">
            <a:noFill/>
            <a:miter lim="800000"/>
            <a:headEnd/>
            <a:tailEnd/>
          </a:ln>
          <a:effectLst/>
        </p:spPr>
        <p:txBody>
          <a:bodyPr wrap="square">
            <a:spAutoFit/>
          </a:bodyPr>
          <a:lstStyle/>
          <a:p>
            <a:pPr>
              <a:defRPr/>
            </a:pPr>
            <a:r>
              <a:rPr lang="en-US" sz="4000" b="1" dirty="0">
                <a:latin typeface="Avenir"/>
                <a:cs typeface="Avenir"/>
              </a:rPr>
              <a:t>Q2. During World War II, many American soldiers stationed in the Pacific theater feared lymphatic filariasis more than they feared Japanese bombing raids. If you were the commander of an American naval base at that time and place, what measures would you have put in place to protect against transmission?</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3246991" y="5298454"/>
            <a:ext cx="5698018" cy="922341"/>
          </a:xfrm>
          <a:prstGeom prst="rect">
            <a:avLst/>
          </a:prstGeom>
        </p:spPr>
      </p:pic>
    </p:spTree>
    <p:extLst>
      <p:ext uri="{BB962C8B-B14F-4D97-AF65-F5344CB8AC3E}">
        <p14:creationId xmlns:p14="http://schemas.microsoft.com/office/powerpoint/2010/main" val="110790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3A8E-BC3C-454C-B050-3E067FFF49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3C6CCF-1D89-A247-BAA5-CFD1DCAC6B92}"/>
              </a:ext>
            </a:extLst>
          </p:cNvPr>
          <p:cNvSpPr>
            <a:spLocks noGrp="1"/>
          </p:cNvSpPr>
          <p:nvPr>
            <p:ph type="subTitle" idx="1"/>
          </p:nvPr>
        </p:nvSpPr>
        <p:spPr/>
        <p:txBody>
          <a:bodyPr/>
          <a:lstStyle/>
          <a:p>
            <a:endParaRPr lang="en-US"/>
          </a:p>
        </p:txBody>
      </p:sp>
      <p:pic>
        <p:nvPicPr>
          <p:cNvPr id="5" name="slide.url=https://www.polleverywhere.com/discourses/4S7u0o0hpXopHlnMc1ArI">
            <a:extLst>
              <a:ext uri="{FF2B5EF4-FFF2-40B4-BE49-F238E27FC236}">
                <a16:creationId xmlns:a16="http://schemas.microsoft.com/office/drawing/2014/main" id="{5367478F-22B0-394A-A073-E6DB275FBFBC}"/>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31855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28345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periodicity in filarial nematode distribution</a:t>
            </a:r>
            <a:endParaRPr lang="en-US" sz="3500" b="1" i="1" dirty="0">
              <a:latin typeface="Avenir"/>
              <a:cs typeface="Avenir"/>
            </a:endParaRP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424588" y="5352718"/>
            <a:ext cx="3037028" cy="1234618"/>
          </a:xfrm>
          <a:prstGeom prst="rect">
            <a:avLst/>
          </a:prstGeom>
        </p:spPr>
      </p:pic>
      <p:sp>
        <p:nvSpPr>
          <p:cNvPr id="4" name="Rectangle 3"/>
          <p:cNvSpPr>
            <a:spLocks noChangeArrowheads="1"/>
          </p:cNvSpPr>
          <p:nvPr/>
        </p:nvSpPr>
        <p:spPr bwMode="auto">
          <a:xfrm>
            <a:off x="4716966" y="1418376"/>
            <a:ext cx="6891098" cy="3412797"/>
          </a:xfrm>
          <a:prstGeom prst="rect">
            <a:avLst/>
          </a:prstGeom>
          <a:noFill/>
          <a:ln w="9525">
            <a:noFill/>
            <a:miter lim="800000"/>
            <a:headEnd/>
            <a:tailEnd/>
          </a:ln>
          <a:effectLst/>
        </p:spPr>
        <p:txBody>
          <a:bodyPr wrap="square">
            <a:spAutoFit/>
          </a:bodyPr>
          <a:lstStyle/>
          <a:p>
            <a:pPr>
              <a:defRPr/>
            </a:pPr>
            <a:r>
              <a:rPr lang="en-US" sz="3000" dirty="0">
                <a:latin typeface="Avenir"/>
                <a:cs typeface="Avenir"/>
              </a:rPr>
              <a:t>Like many filarial nematodes</a:t>
            </a:r>
            <a:r>
              <a:rPr lang="en-US" sz="3000">
                <a:latin typeface="Avenir"/>
                <a:cs typeface="Avenir"/>
              </a:rPr>
              <a:t>, microfilariae of </a:t>
            </a:r>
            <a:r>
              <a:rPr lang="en-US" sz="3000" i="1" dirty="0" err="1">
                <a:latin typeface="Avenir"/>
                <a:cs typeface="Avenir"/>
              </a:rPr>
              <a:t>Wuchereria</a:t>
            </a:r>
            <a:r>
              <a:rPr lang="en-US" sz="3000" i="1" dirty="0">
                <a:latin typeface="Avenir"/>
                <a:cs typeface="Avenir"/>
              </a:rPr>
              <a:t> </a:t>
            </a:r>
            <a:r>
              <a:rPr lang="en-US" sz="3000" i="1" dirty="0" err="1">
                <a:latin typeface="Avenir"/>
                <a:cs typeface="Avenir"/>
              </a:rPr>
              <a:t>bancrofti</a:t>
            </a:r>
            <a:r>
              <a:rPr lang="en-US" sz="3000" i="1" dirty="0">
                <a:latin typeface="Avenir"/>
                <a:cs typeface="Avenir"/>
              </a:rPr>
              <a:t> </a:t>
            </a:r>
            <a:r>
              <a:rPr lang="en-US" sz="3000" dirty="0">
                <a:latin typeface="Avenir"/>
                <a:cs typeface="Avenir"/>
              </a:rPr>
              <a:t>can control where they hang out in the human lymph system, and only emerge into peripheral circulation at optimal times for transmission. But what is that optimal time for transmission?</a:t>
            </a:r>
            <a:endParaRPr lang="en-US" sz="3000" b="1" dirty="0">
              <a:latin typeface="Avenir"/>
              <a:cs typeface="Avenir"/>
            </a:endParaRPr>
          </a:p>
        </p:txBody>
      </p:sp>
      <p:sp>
        <p:nvSpPr>
          <p:cNvPr id="9" name="Rectangle 8">
            <a:extLst>
              <a:ext uri="{FF2B5EF4-FFF2-40B4-BE49-F238E27FC236}">
                <a16:creationId xmlns:a16="http://schemas.microsoft.com/office/drawing/2014/main" id="{71833D9C-3B5B-7E47-89CD-4D008960CA6E}"/>
              </a:ext>
            </a:extLst>
          </p:cNvPr>
          <p:cNvSpPr>
            <a:spLocks noChangeArrowheads="1"/>
          </p:cNvSpPr>
          <p:nvPr/>
        </p:nvSpPr>
        <p:spPr bwMode="auto">
          <a:xfrm>
            <a:off x="3469834" y="5459788"/>
            <a:ext cx="8485079" cy="1015663"/>
          </a:xfrm>
          <a:prstGeom prst="rect">
            <a:avLst/>
          </a:prstGeom>
          <a:noFill/>
          <a:ln w="9525">
            <a:noFill/>
            <a:miter lim="800000"/>
            <a:headEnd/>
            <a:tailEnd/>
          </a:ln>
          <a:effectLst/>
        </p:spPr>
        <p:txBody>
          <a:bodyPr wrap="square">
            <a:spAutoFit/>
          </a:bodyPr>
          <a:lstStyle/>
          <a:p>
            <a:pPr>
              <a:defRPr/>
            </a:pPr>
            <a:r>
              <a:rPr lang="en-US" sz="3000" b="1" dirty="0">
                <a:latin typeface="Avenir"/>
                <a:cs typeface="Avenir"/>
              </a:rPr>
              <a:t>Ponder on your own (3 m), discuss with a partner (4 m), then share with the class (5 m).</a:t>
            </a:r>
          </a:p>
        </p:txBody>
      </p:sp>
      <p:pic>
        <p:nvPicPr>
          <p:cNvPr id="7" name="Picture 6">
            <a:extLst>
              <a:ext uri="{FF2B5EF4-FFF2-40B4-BE49-F238E27FC236}">
                <a16:creationId xmlns:a16="http://schemas.microsoft.com/office/drawing/2014/main" id="{1F9FE362-F70C-DB42-8DFE-8064A5EBFDCC}"/>
              </a:ext>
            </a:extLst>
          </p:cNvPr>
          <p:cNvPicPr>
            <a:picLocks noChangeAspect="1"/>
          </p:cNvPicPr>
          <p:nvPr/>
        </p:nvPicPr>
        <p:blipFill rotWithShape="1">
          <a:blip r:embed="rId5"/>
          <a:srcRect t="7317" b="12846"/>
          <a:stretch/>
        </p:blipFill>
        <p:spPr>
          <a:xfrm>
            <a:off x="583936" y="1126273"/>
            <a:ext cx="3815309" cy="3997005"/>
          </a:xfrm>
          <a:prstGeom prst="rect">
            <a:avLst/>
          </a:prstGeom>
        </p:spPr>
      </p:pic>
    </p:spTree>
    <p:extLst>
      <p:ext uri="{BB962C8B-B14F-4D97-AF65-F5344CB8AC3E}">
        <p14:creationId xmlns:p14="http://schemas.microsoft.com/office/powerpoint/2010/main" val="20661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6" name="Rectangle 5">
            <a:extLst>
              <a:ext uri="{FF2B5EF4-FFF2-40B4-BE49-F238E27FC236}">
                <a16:creationId xmlns:a16="http://schemas.microsoft.com/office/drawing/2014/main" id="{A39FD90B-DD6A-0047-880B-88E1046FD57D}"/>
              </a:ext>
            </a:extLst>
          </p:cNvPr>
          <p:cNvSpPr>
            <a:spLocks noChangeArrowheads="1"/>
          </p:cNvSpPr>
          <p:nvPr/>
        </p:nvSpPr>
        <p:spPr bwMode="auto">
          <a:xfrm>
            <a:off x="271470" y="283451"/>
            <a:ext cx="11649060" cy="1169551"/>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periodicity in filarial nematode </a:t>
            </a:r>
          </a:p>
          <a:p>
            <a:pPr algn="ctr">
              <a:defRPr/>
            </a:pPr>
            <a:r>
              <a:rPr lang="en-US" sz="3500" b="1" dirty="0">
                <a:latin typeface="Avenir"/>
                <a:cs typeface="Avenir"/>
              </a:rPr>
              <a:t>distribution</a:t>
            </a:r>
            <a:endParaRPr lang="en-US" sz="3500" b="1" i="1" dirty="0">
              <a:latin typeface="Avenir"/>
              <a:cs typeface="Avenir"/>
            </a:endParaRPr>
          </a:p>
        </p:txBody>
      </p:sp>
    </p:spTree>
    <p:extLst>
      <p:ext uri="{BB962C8B-B14F-4D97-AF65-F5344CB8AC3E}">
        <p14:creationId xmlns:p14="http://schemas.microsoft.com/office/powerpoint/2010/main" val="121780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12</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3</a:t>
            </a:r>
          </a:p>
        </p:txBody>
      </p:sp>
    </p:spTree>
    <p:extLst>
      <p:ext uri="{BB962C8B-B14F-4D97-AF65-F5344CB8AC3E}">
        <p14:creationId xmlns:p14="http://schemas.microsoft.com/office/powerpoint/2010/main" val="2395272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7649</TotalTime>
  <Words>343</Words>
  <Application>Microsoft Macintosh PowerPoint</Application>
  <PresentationFormat>Widescreen</PresentationFormat>
  <Paragraphs>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125</cp:revision>
  <dcterms:created xsi:type="dcterms:W3CDTF">2020-04-03T14:55:00Z</dcterms:created>
  <dcterms:modified xsi:type="dcterms:W3CDTF">2021-10-27T15:05:52Z</dcterms:modified>
</cp:coreProperties>
</file>