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480" r:id="rId2"/>
    <p:sldId id="723" r:id="rId3"/>
    <p:sldId id="1554" r:id="rId4"/>
    <p:sldId id="712" r:id="rId5"/>
    <p:sldId id="1559" r:id="rId6"/>
    <p:sldId id="1557" r:id="rId7"/>
    <p:sldId id="1558" r:id="rId8"/>
    <p:sldId id="15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84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7DB66-C6D6-B24E-B345-FA3772C924EA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8707C-A528-5347-B512-111D9A722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4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Changes in any attribute of a population over time. </a:t>
            </a:r>
          </a:p>
          <a:p>
            <a:r>
              <a:rPr lang="en-US" dirty="0"/>
              <a:t>Evolutionary</a:t>
            </a:r>
            <a:r>
              <a:rPr lang="en-US" baseline="0" dirty="0"/>
              <a:t> change leads to adaptation and must involve a change in the frequency of individual genes in a population from generation to generation.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7FB9E2-7C0C-AB45-B0B4-06C6B1BD2B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5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03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you think of a situation where conserving biodiversity leads to reductions in transmission of a parasite?</a:t>
            </a:r>
          </a:p>
          <a:p>
            <a:r>
              <a:rPr lang="en-US"/>
              <a:t>https://www.polleverywhere.com/free_text_polls/BaO0w2q2CLfTm6kq40q3t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76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45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Changes in any attribute of a population over time. </a:t>
            </a:r>
          </a:p>
          <a:p>
            <a:r>
              <a:rPr lang="en-US" dirty="0"/>
              <a:t>Evolutionary</a:t>
            </a:r>
            <a:r>
              <a:rPr lang="en-US" baseline="0" dirty="0"/>
              <a:t> change leads to adaptation and must involve a change in the frequency of individual genes in a population from generation to generation.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7FB9E2-7C0C-AB45-B0B4-06C6B1BD2B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56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8707C-A528-5347-B512-111D9A7227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38A5-77CF-4444-B9C4-4E86A2AEB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BB0CE-1E17-7E44-A60C-C4870D474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47BE3-EFDF-DA44-AA27-F0607BEFB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F08DB-758A-CE42-BF14-C796921CA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D87E2-36DD-094B-976D-5D590803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0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FA934-82C2-4642-9056-03D6888A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7669D-25CA-F248-A4A3-81DBDBF73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7BB9E-51D5-534F-9A5F-0DE70E1D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600DF-C942-F44F-84F3-4E7BC2F0D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AEA3C-3249-9B4A-B424-1F83C20D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3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50C8A5-DD27-8040-BD1A-86BF1F293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36609-7FEC-1340-94C8-5409F510C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A5258-5E66-DE42-A23B-E1D3C015A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8C25B-3FDB-BD4C-8299-934B911F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138FA-EF83-EA42-9E21-8B8892B6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3727-A794-4042-BF97-D4E5E255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B6DC3-C8EA-0441-8F53-7878D4469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03028-8ABF-084B-958C-E5D9B41B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0AB7C-ECF7-2E4C-924B-4E91B62D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AA8C5-6364-1B49-BF43-8C17388D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ED12-49A7-1148-AA33-34CAB4FC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3A772-1ECD-0342-8A17-4FABBAEE7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0C112-BD32-3746-A4C3-943B604F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B27BC-3697-B548-91F3-BCBF3F5C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7D53-D2B9-684C-96F8-BB104413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1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2D9E-643B-7E4B-872E-9412A700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B80E6-8617-AA4D-B46F-9CC4896C8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B783B-B1E8-C54D-8F59-3F89A76D1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7AD1F-F077-684C-825B-C70FB96BD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75C02-EF59-8A48-A2C8-380404CF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292BB-8AAE-DE4E-AEA5-D84CEBB0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7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12B8-927D-3440-A90F-CEE85721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37DF9-7AE9-244A-B880-477F51666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B2535-D060-6345-9A9D-248269C20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1F656-2CF8-3C40-BFA2-38D3E456A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9AB57-D4A7-A44B-9DC2-3238EBA3F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2D1E4-9846-5948-BE81-54250E2A1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27541-6DB6-BF46-9566-A28E02A6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06EEE-891D-834D-A782-1C80536A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5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8B81-6CFF-BB42-B48A-62FE961F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5E796-21ED-0646-ACBF-271AEEB7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8FDD5-F21A-134E-AA9A-2830EBC81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FD440-2197-894C-BBF5-275EB6A7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4E7DC6-C98E-4D41-8312-C6A00B91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D30B3-F181-1740-9B5B-0C72FEA4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48BF8-D524-E946-A5F8-6EDB8EC6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8C6B-44FC-DF4B-A8BD-B9B86A46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512D-A868-3942-8652-3DCABEFC8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B6CDD-B55E-CF40-A890-84FFA90C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9B9BC-EA10-2643-91D2-3C7BEB05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1C55D-AE82-E348-AA9F-92C25203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800D4-D451-3941-ABED-C84A7503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4BDC-8058-8A4C-9BB2-057FDB839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F7E264-76A7-5245-B655-C26D83912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22F39-AC8F-9242-8291-F11D54004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46B85-9220-174D-9DEE-0F36C128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E3A9-9D48-7D40-AF95-520AE186EA5D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13209-F023-304D-B738-0493FEA8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32D87-2351-334C-BE56-4B8A31CE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7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35E0A7-698E-D742-A4C4-45629B74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D6F1A-825E-2B4D-8FFE-066CF32E2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61E9B-BC61-3141-8DBB-53CB9EC8D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DE3A9-9D48-7D40-AF95-520AE186EA5D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4E5A4-CAAB-9C49-8EEB-830328D99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919D9-A8E0-C542-ADA8-7A31C9A61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6A688-FD6D-2B46-9274-DA17D6C8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7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tif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if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9635" y="3013501"/>
            <a:ext cx="1089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"/>
              </a:rPr>
              <a:t>Practical session 13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"/>
              </a:rPr>
              <a:t>: </a:t>
            </a:r>
            <a:r>
              <a:rPr lang="en-US" sz="4800" dirty="0">
                <a:solidFill>
                  <a:srgbClr val="FFFFFF"/>
                </a:solidFill>
                <a:latin typeface="Avenir Book" panose="02000503020000020003" pitchFamily="2" charset="0"/>
                <a:cs typeface="Avenir"/>
              </a:rPr>
              <a:t>Nematodes 4</a:t>
            </a:r>
          </a:p>
        </p:txBody>
      </p:sp>
    </p:spTree>
    <p:extLst>
      <p:ext uri="{BB962C8B-B14F-4D97-AF65-F5344CB8AC3E}">
        <p14:creationId xmlns:p14="http://schemas.microsoft.com/office/powerpoint/2010/main" val="111664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0E344C-83F1-EF43-BD0A-F5094F52E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9" y="347842"/>
            <a:ext cx="1110932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500" b="1" dirty="0">
                <a:latin typeface="Avenir"/>
                <a:cs typeface="Avenir"/>
              </a:rPr>
              <a:t>Q1. why are there so many parasites in Africa?</a:t>
            </a:r>
            <a:endParaRPr lang="en-US" sz="3500" b="1" i="1" dirty="0">
              <a:latin typeface="Avenir"/>
              <a:cs typeface="Aveni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71E09D-D5B4-3440-8015-552063EAF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2479" y="1840116"/>
            <a:ext cx="563562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Avenir"/>
                <a:cs typeface="Avenir"/>
              </a:rPr>
              <a:t>At this point in the course, we’ve discussed a dozen or so parasites that are found primarily in sub-Saharan Africa. Why do there seem to be so many parasite species in Africa?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ACF7BE-A912-524C-AD45-3381DA4E8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451" y="5550137"/>
            <a:ext cx="848507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Avenir"/>
                <a:cs typeface="Avenir"/>
              </a:rPr>
              <a:t>Write on your own (3 m), hone a final answer with your group (4 m), then share with the class (5 m).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D70B30-0637-3040-852E-BF4B78D0F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7" b="89867" l="6196" r="91630">
                        <a14:foregroundMark x1="39022" y1="64000" x2="39022" y2="64000"/>
                        <a14:foregroundMark x1="10000" y1="55200" x2="10000" y2="55200"/>
                        <a14:foregroundMark x1="6304" y1="63467" x2="6304" y2="63467"/>
                        <a14:foregroundMark x1="12935" y1="81067" x2="12935" y2="81067"/>
                        <a14:foregroundMark x1="12500" y1="78933" x2="12500" y2="78933"/>
                        <a14:foregroundMark x1="13152" y1="78933" x2="13152" y2="78933"/>
                        <a14:foregroundMark x1="46413" y1="79467" x2="46413" y2="79467"/>
                        <a14:foregroundMark x1="36630" y1="39200" x2="36630" y2="39200"/>
                        <a14:foregroundMark x1="36630" y1="38667" x2="36630" y2="38667"/>
                        <a14:foregroundMark x1="36630" y1="38400" x2="36630" y2="38400"/>
                        <a14:foregroundMark x1="36630" y1="37867" x2="36630" y2="37867"/>
                        <a14:foregroundMark x1="36630" y1="37867" x2="36630" y2="37867"/>
                        <a14:foregroundMark x1="36630" y1="36800" x2="36630" y2="36800"/>
                        <a14:foregroundMark x1="30109" y1="29067" x2="30109" y2="29067"/>
                        <a14:foregroundMark x1="30326" y1="29067" x2="30326" y2="29067"/>
                        <a14:foregroundMark x1="29891" y1="34667" x2="29891" y2="34667"/>
                        <a14:foregroundMark x1="30109" y1="34667" x2="30109" y2="34667"/>
                        <a14:foregroundMark x1="30543" y1="35733" x2="30543" y2="35733"/>
                        <a14:foregroundMark x1="40326" y1="26400" x2="40326" y2="26400"/>
                        <a14:foregroundMark x1="40761" y1="26400" x2="40761" y2="26400"/>
                        <a14:foregroundMark x1="40761" y1="33067" x2="40761" y2="33067"/>
                        <a14:foregroundMark x1="39891" y1="37333" x2="39891" y2="37333"/>
                        <a14:foregroundMark x1="38261" y1="38667" x2="38261" y2="38667"/>
                        <a14:foregroundMark x1="44565" y1="22933" x2="44565" y2="22933"/>
                        <a14:foregroundMark x1="44783" y1="22933" x2="44783" y2="22933"/>
                        <a14:foregroundMark x1="49130" y1="15733" x2="49130" y2="15733"/>
                        <a14:foregroundMark x1="54783" y1="22400" x2="54783" y2="22400"/>
                        <a14:foregroundMark x1="52935" y1="29600" x2="52935" y2="29600"/>
                        <a14:foregroundMark x1="38043" y1="29600" x2="38043" y2="29600"/>
                        <a14:foregroundMark x1="67500" y1="26933" x2="67500" y2="26933"/>
                        <a14:foregroundMark x1="66739" y1="19733" x2="66739" y2="19733"/>
                        <a14:foregroundMark x1="88043" y1="16800" x2="88043" y2="16800"/>
                        <a14:foregroundMark x1="84674" y1="16800" x2="84674" y2="16800"/>
                        <a14:foregroundMark x1="85326" y1="22933" x2="85326" y2="22933"/>
                        <a14:foregroundMark x1="90326" y1="24800" x2="90326" y2="24800"/>
                        <a14:foregroundMark x1="91630" y1="18133" x2="91630" y2="18133"/>
                        <a14:foregroundMark x1="72174" y1="20267" x2="72174" y2="20267"/>
                        <a14:foregroundMark x1="72935" y1="25867" x2="72935" y2="25867"/>
                        <a14:foregroundMark x1="52935" y1="17067" x2="52935" y2="17067"/>
                        <a14:foregroundMark x1="53696" y1="17067" x2="53696" y2="17067"/>
                        <a14:foregroundMark x1="38696" y1="24800" x2="38696" y2="24800"/>
                        <a14:foregroundMark x1="17174" y1="20800" x2="17174" y2="20800"/>
                        <a14:foregroundMark x1="18152" y1="20800" x2="18152" y2="20800"/>
                        <a14:foregroundMark x1="18804" y1="17600" x2="18804" y2="17600"/>
                        <a14:foregroundMark x1="18804" y1="16267" x2="18804" y2="16267"/>
                        <a14:foregroundMark x1="12717" y1="32000" x2="12717" y2="32000"/>
                        <a14:foregroundMark x1="12500" y1="13067" x2="12500" y2="13067"/>
                        <a14:foregroundMark x1="12500" y1="12533" x2="12500" y2="12533"/>
                        <a14:foregroundMark x1="34457" y1="26400" x2="34457" y2="26400"/>
                        <a14:foregroundMark x1="49130" y1="22933" x2="49130" y2="22933"/>
                        <a14:foregroundMark x1="67283" y1="17067" x2="67283" y2="17067"/>
                        <a14:foregroundMark x1="67283" y1="16800" x2="67283" y2="16800"/>
                        <a14:foregroundMark x1="67283" y1="16267" x2="67283" y2="162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470" y="5379104"/>
            <a:ext cx="3037028" cy="1234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1D6B16-1962-A44B-A2F2-664A764F2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38" y="1131059"/>
            <a:ext cx="5537248" cy="42122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016A5A-9734-2348-8ADB-4BD14A628466}"/>
              </a:ext>
            </a:extLst>
          </p:cNvPr>
          <p:cNvSpPr/>
          <p:nvPr/>
        </p:nvSpPr>
        <p:spPr>
          <a:xfrm>
            <a:off x="183881" y="828675"/>
            <a:ext cx="659080" cy="600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F66EFD-5875-8645-938F-B9ABA978BBD1}"/>
              </a:ext>
            </a:extLst>
          </p:cNvPr>
          <p:cNvSpPr/>
          <p:nvPr/>
        </p:nvSpPr>
        <p:spPr>
          <a:xfrm>
            <a:off x="111032" y="4821893"/>
            <a:ext cx="659080" cy="600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5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37AE3-B782-4641-8C9A-7A9115E2F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8" t="6285" r="7095" b="7757"/>
          <a:stretch/>
        </p:blipFill>
        <p:spPr>
          <a:xfrm>
            <a:off x="1128713" y="128588"/>
            <a:ext cx="9929812" cy="6615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01A1A6-C9DA-E345-9577-784C8BDD4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9" y="347842"/>
            <a:ext cx="111093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500" b="1" dirty="0">
                <a:latin typeface="Avenir"/>
                <a:cs typeface="Avenir"/>
              </a:rPr>
              <a:t>Q1. why are there so many parasites </a:t>
            </a:r>
          </a:p>
          <a:p>
            <a:pPr algn="ctr">
              <a:defRPr/>
            </a:pPr>
            <a:r>
              <a:rPr lang="en-US" sz="3500" b="1" dirty="0">
                <a:latin typeface="Avenir"/>
                <a:cs typeface="Avenir"/>
              </a:rPr>
              <a:t>in Africa?</a:t>
            </a:r>
            <a:endParaRPr lang="en-US" sz="3500" b="1" i="1" dirty="0">
              <a:latin typeface="Avenir"/>
              <a:cs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31611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1470" y="602897"/>
            <a:ext cx="116490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atin typeface="Avenir"/>
                <a:cs typeface="Avenir"/>
              </a:rPr>
              <a:t>Q2. </a:t>
            </a:r>
            <a:r>
              <a:rPr lang="en-US" sz="4000" b="1" i="1" dirty="0" err="1">
                <a:latin typeface="Avenir"/>
                <a:cs typeface="Avenir"/>
              </a:rPr>
              <a:t>Onchocerca</a:t>
            </a:r>
            <a:r>
              <a:rPr lang="en-US" sz="4000" b="1" i="1" dirty="0">
                <a:latin typeface="Avenir"/>
                <a:cs typeface="Avenir"/>
              </a:rPr>
              <a:t> volvulus </a:t>
            </a:r>
            <a:r>
              <a:rPr lang="en-US" sz="4000" b="1" dirty="0">
                <a:latin typeface="Avenir"/>
                <a:cs typeface="Avenir"/>
              </a:rPr>
              <a:t>declines in abundance as deforestation increases, setting up a “win-lose” outcome for people and nature. Mega bummer. Can you think of other parasites where there is instead a ”win-win” outcome? That is, situations where conserving biodiversity leads to reductions in transmission of a parasite?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ACBA41-11B5-F54D-A1B8-5709EE3A2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91" y="5355606"/>
            <a:ext cx="5698018" cy="9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95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E4044-1B26-D343-A54E-61CA920F20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DF442-7984-7149-B2F2-5CE6A128FD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free_text_polls/BaO0w2q2CLfTm6kq40q3t">
            <a:extLst>
              <a:ext uri="{FF2B5EF4-FFF2-40B4-BE49-F238E27FC236}">
                <a16:creationId xmlns:a16="http://schemas.microsoft.com/office/drawing/2014/main" id="{FA126DC1-5ACF-E143-A353-F82F3784DCE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7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0E344C-83F1-EF43-BD0A-F5094F52E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9" y="347842"/>
            <a:ext cx="1110932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500" b="1" dirty="0">
                <a:latin typeface="Avenir"/>
                <a:cs typeface="Avenir"/>
              </a:rPr>
              <a:t>Q3. design a study to reveal one parasite’s history</a:t>
            </a:r>
            <a:endParaRPr lang="en-US" sz="3500" b="1" i="1" dirty="0">
              <a:latin typeface="Avenir"/>
              <a:cs typeface="Aveni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71E09D-D5B4-3440-8015-552063EAF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2" y="1208073"/>
            <a:ext cx="709321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Avenir"/>
                <a:cs typeface="Avenir"/>
              </a:rPr>
              <a:t>At this point in the course, we’ve discussed several parasites that were introduced into Latin America from Africa during the Atlantic slave trade. What we haven’t talked about is the </a:t>
            </a:r>
            <a:r>
              <a:rPr lang="en-US" sz="2800" b="1" dirty="0">
                <a:latin typeface="Avenir"/>
                <a:cs typeface="Avenir"/>
              </a:rPr>
              <a:t>evidence for this</a:t>
            </a:r>
            <a:r>
              <a:rPr lang="en-US" sz="2800" dirty="0">
                <a:latin typeface="Avenir"/>
                <a:cs typeface="Avenir"/>
              </a:rPr>
              <a:t>.</a:t>
            </a:r>
          </a:p>
          <a:p>
            <a:pPr>
              <a:defRPr/>
            </a:pPr>
            <a:endParaRPr lang="en-US" sz="2800" dirty="0">
              <a:latin typeface="Avenir"/>
              <a:cs typeface="Avenir"/>
            </a:endParaRPr>
          </a:p>
          <a:p>
            <a:pPr>
              <a:defRPr/>
            </a:pPr>
            <a:r>
              <a:rPr lang="en-US" sz="2800" dirty="0">
                <a:latin typeface="Avenir"/>
                <a:cs typeface="Avenir"/>
              </a:rPr>
              <a:t>How would you test whether </a:t>
            </a:r>
            <a:r>
              <a:rPr lang="en-US" sz="2800" i="1" dirty="0" err="1">
                <a:latin typeface="Avenir"/>
                <a:cs typeface="Avenir"/>
              </a:rPr>
              <a:t>Onchocerca</a:t>
            </a:r>
            <a:r>
              <a:rPr lang="en-US" sz="2800" i="1" dirty="0">
                <a:latin typeface="Avenir"/>
                <a:cs typeface="Avenir"/>
              </a:rPr>
              <a:t> volvulus</a:t>
            </a:r>
            <a:r>
              <a:rPr lang="en-US" sz="2800" dirty="0">
                <a:latin typeface="Avenir"/>
                <a:cs typeface="Avenir"/>
              </a:rPr>
              <a:t> was introduced into Latin America via the Atlantic slave trade?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ACF7BE-A912-524C-AD45-3381DA4E8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451" y="5578713"/>
            <a:ext cx="848507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latin typeface="Avenir"/>
                <a:cs typeface="Avenir"/>
              </a:rPr>
              <a:t>Write on your </a:t>
            </a:r>
            <a:r>
              <a:rPr lang="en-US" sz="2600" b="1">
                <a:latin typeface="Avenir"/>
                <a:cs typeface="Avenir"/>
              </a:rPr>
              <a:t>own (3 </a:t>
            </a:r>
            <a:r>
              <a:rPr lang="en-US" sz="2600" b="1" dirty="0">
                <a:latin typeface="Avenir"/>
                <a:cs typeface="Avenir"/>
              </a:rPr>
              <a:t>m), hone a final answer with your </a:t>
            </a:r>
            <a:r>
              <a:rPr lang="en-US" sz="2600" b="1">
                <a:latin typeface="Avenir"/>
                <a:cs typeface="Avenir"/>
              </a:rPr>
              <a:t>group (4 </a:t>
            </a:r>
            <a:r>
              <a:rPr lang="en-US" sz="2600" b="1" dirty="0">
                <a:latin typeface="Avenir"/>
                <a:cs typeface="Avenir"/>
              </a:rPr>
              <a:t>m), then share with the class (5 m).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D70B30-0637-3040-852E-BF4B78D0F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7" b="89867" l="6196" r="91630">
                        <a14:foregroundMark x1="39022" y1="64000" x2="39022" y2="64000"/>
                        <a14:foregroundMark x1="10000" y1="55200" x2="10000" y2="55200"/>
                        <a14:foregroundMark x1="6304" y1="63467" x2="6304" y2="63467"/>
                        <a14:foregroundMark x1="12935" y1="81067" x2="12935" y2="81067"/>
                        <a14:foregroundMark x1="12500" y1="78933" x2="12500" y2="78933"/>
                        <a14:foregroundMark x1="13152" y1="78933" x2="13152" y2="78933"/>
                        <a14:foregroundMark x1="46413" y1="79467" x2="46413" y2="79467"/>
                        <a14:foregroundMark x1="36630" y1="39200" x2="36630" y2="39200"/>
                        <a14:foregroundMark x1="36630" y1="38667" x2="36630" y2="38667"/>
                        <a14:foregroundMark x1="36630" y1="38400" x2="36630" y2="38400"/>
                        <a14:foregroundMark x1="36630" y1="37867" x2="36630" y2="37867"/>
                        <a14:foregroundMark x1="36630" y1="37867" x2="36630" y2="37867"/>
                        <a14:foregroundMark x1="36630" y1="36800" x2="36630" y2="36800"/>
                        <a14:foregroundMark x1="30109" y1="29067" x2="30109" y2="29067"/>
                        <a14:foregroundMark x1="30326" y1="29067" x2="30326" y2="29067"/>
                        <a14:foregroundMark x1="29891" y1="34667" x2="29891" y2="34667"/>
                        <a14:foregroundMark x1="30109" y1="34667" x2="30109" y2="34667"/>
                        <a14:foregroundMark x1="30543" y1="35733" x2="30543" y2="35733"/>
                        <a14:foregroundMark x1="40326" y1="26400" x2="40326" y2="26400"/>
                        <a14:foregroundMark x1="40761" y1="26400" x2="40761" y2="26400"/>
                        <a14:foregroundMark x1="40761" y1="33067" x2="40761" y2="33067"/>
                        <a14:foregroundMark x1="39891" y1="37333" x2="39891" y2="37333"/>
                        <a14:foregroundMark x1="38261" y1="38667" x2="38261" y2="38667"/>
                        <a14:foregroundMark x1="44565" y1="22933" x2="44565" y2="22933"/>
                        <a14:foregroundMark x1="44783" y1="22933" x2="44783" y2="22933"/>
                        <a14:foregroundMark x1="49130" y1="15733" x2="49130" y2="15733"/>
                        <a14:foregroundMark x1="54783" y1="22400" x2="54783" y2="22400"/>
                        <a14:foregroundMark x1="52935" y1="29600" x2="52935" y2="29600"/>
                        <a14:foregroundMark x1="38043" y1="29600" x2="38043" y2="29600"/>
                        <a14:foregroundMark x1="67500" y1="26933" x2="67500" y2="26933"/>
                        <a14:foregroundMark x1="66739" y1="19733" x2="66739" y2="19733"/>
                        <a14:foregroundMark x1="88043" y1="16800" x2="88043" y2="16800"/>
                        <a14:foregroundMark x1="84674" y1="16800" x2="84674" y2="16800"/>
                        <a14:foregroundMark x1="85326" y1="22933" x2="85326" y2="22933"/>
                        <a14:foregroundMark x1="90326" y1="24800" x2="90326" y2="24800"/>
                        <a14:foregroundMark x1="91630" y1="18133" x2="91630" y2="18133"/>
                        <a14:foregroundMark x1="72174" y1="20267" x2="72174" y2="20267"/>
                        <a14:foregroundMark x1="72935" y1="25867" x2="72935" y2="25867"/>
                        <a14:foregroundMark x1="52935" y1="17067" x2="52935" y2="17067"/>
                        <a14:foregroundMark x1="53696" y1="17067" x2="53696" y2="17067"/>
                        <a14:foregroundMark x1="38696" y1="24800" x2="38696" y2="24800"/>
                        <a14:foregroundMark x1="17174" y1="20800" x2="17174" y2="20800"/>
                        <a14:foregroundMark x1="18152" y1="20800" x2="18152" y2="20800"/>
                        <a14:foregroundMark x1="18804" y1="17600" x2="18804" y2="17600"/>
                        <a14:foregroundMark x1="18804" y1="16267" x2="18804" y2="16267"/>
                        <a14:foregroundMark x1="12717" y1="32000" x2="12717" y2="32000"/>
                        <a14:foregroundMark x1="12500" y1="13067" x2="12500" y2="13067"/>
                        <a14:foregroundMark x1="12500" y1="12533" x2="12500" y2="12533"/>
                        <a14:foregroundMark x1="34457" y1="26400" x2="34457" y2="26400"/>
                        <a14:foregroundMark x1="49130" y1="22933" x2="49130" y2="22933"/>
                        <a14:foregroundMark x1="67283" y1="17067" x2="67283" y2="17067"/>
                        <a14:foregroundMark x1="67283" y1="16800" x2="67283" y2="16800"/>
                        <a14:foregroundMark x1="67283" y1="16267" x2="67283" y2="162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470" y="5407680"/>
            <a:ext cx="3037028" cy="12346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192D29-8D3F-4747-982A-AAB767559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70" y="1584776"/>
            <a:ext cx="4330968" cy="32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37AE3-B782-4641-8C9A-7A9115E2F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8" t="6285" r="7095" b="7757"/>
          <a:stretch/>
        </p:blipFill>
        <p:spPr>
          <a:xfrm>
            <a:off x="1128713" y="128588"/>
            <a:ext cx="9929812" cy="66155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23C3DC-C0BE-4441-AB46-9C5C758CA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9" y="347842"/>
            <a:ext cx="111093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500" b="1" dirty="0">
                <a:latin typeface="Avenir"/>
                <a:cs typeface="Avenir"/>
              </a:rPr>
              <a:t>Q3. design a study to reveal </a:t>
            </a:r>
          </a:p>
          <a:p>
            <a:pPr algn="ctr">
              <a:defRPr/>
            </a:pPr>
            <a:r>
              <a:rPr lang="en-US" sz="3500" b="1" dirty="0">
                <a:latin typeface="Avenir"/>
                <a:cs typeface="Avenir"/>
              </a:rPr>
              <a:t>one parasite’s history</a:t>
            </a:r>
            <a:endParaRPr lang="en-US" sz="3500" b="1" i="1" dirty="0">
              <a:latin typeface="Avenir"/>
              <a:cs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404441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9635" y="3013501"/>
            <a:ext cx="1089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"/>
              </a:rPr>
              <a:t>Practical session 13</a:t>
            </a: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Avenir Book" panose="02000503020000020003" pitchFamily="2" charset="0"/>
                <a:cs typeface="Avenir"/>
              </a:rPr>
              <a:t>: </a:t>
            </a:r>
            <a:r>
              <a:rPr lang="en-US" sz="4800" dirty="0">
                <a:solidFill>
                  <a:srgbClr val="FFFFFF"/>
                </a:solidFill>
                <a:latin typeface="Avenir Book" panose="02000503020000020003" pitchFamily="2" charset="0"/>
                <a:cs typeface="Avenir"/>
              </a:rPr>
              <a:t>Nematodes 4</a:t>
            </a:r>
          </a:p>
        </p:txBody>
      </p:sp>
    </p:spTree>
    <p:extLst>
      <p:ext uri="{BB962C8B-B14F-4D97-AF65-F5344CB8AC3E}">
        <p14:creationId xmlns:p14="http://schemas.microsoft.com/office/powerpoint/2010/main" val="2130188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7699</TotalTime>
  <Words>366</Words>
  <Application>Microsoft Macintosh PowerPoint</Application>
  <PresentationFormat>Widescreen</PresentationFormat>
  <Paragraphs>31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Avenir</vt:lpstr>
      <vt:lpstr>Avenir Book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L. Wood</dc:creator>
  <cp:lastModifiedBy>Microsoft Office User</cp:lastModifiedBy>
  <cp:revision>139</cp:revision>
  <dcterms:created xsi:type="dcterms:W3CDTF">2020-04-03T14:55:00Z</dcterms:created>
  <dcterms:modified xsi:type="dcterms:W3CDTF">2021-10-27T18:11:53Z</dcterms:modified>
</cp:coreProperties>
</file>