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9"/>
  </p:notesMasterIdLst>
  <p:sldIdLst>
    <p:sldId id="480" r:id="rId2"/>
    <p:sldId id="1558" r:id="rId3"/>
    <p:sldId id="1557" r:id="rId4"/>
    <p:sldId id="1559" r:id="rId5"/>
    <p:sldId id="1560" r:id="rId6"/>
    <p:sldId id="1562" r:id="rId7"/>
    <p:sldId id="1563" r:id="rId8"/>
  </p:sldIdLst>
  <p:sldSz cx="9144000" cy="5143500" type="screen16x9"/>
  <p:notesSz cx="6858000" cy="9144000"/>
  <p:embeddedFontLst>
    <p:embeddedFont>
      <p:font typeface="Avenir" panose="02000503020000020003" pitchFamily="2" charset="0"/>
      <p:regular r:id="rId10"/>
      <p:italic r:id="rId11"/>
    </p:embeddedFont>
    <p:embeddedFont>
      <p:font typeface="Avenir Book" panose="02000503020000020003" pitchFamily="2" charset="0"/>
      <p:regular r:id="rId12"/>
      <p:italic r:id="rId13"/>
    </p:embeddedFon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Raleway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>
      <p:cViewPr varScale="1">
        <p:scale>
          <a:sx n="120" d="100"/>
          <a:sy n="120" d="100"/>
        </p:scale>
        <p:origin x="200" y="5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45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What other parasites might cause "poverty traps"?</a:t>
            </a:r>
          </a:p>
          <a:p>
            <a:r>
              <a:rPr lang="en-US"/>
              <a:t>https://www.polleverywhere.com/free_text_polls/iDZ2ysSyiMwbjqJCzrMDE</a:t>
            </a:r>
          </a:p>
        </p:txBody>
      </p:sp>
    </p:spTree>
    <p:extLst>
      <p:ext uri="{BB962C8B-B14F-4D97-AF65-F5344CB8AC3E}">
        <p14:creationId xmlns:p14="http://schemas.microsoft.com/office/powerpoint/2010/main" val="337420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53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4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3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7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" name="Google Shape;75;p17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" name="Google Shape;76;p1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2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" name="Google Shape;9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22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2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Google Shape;106;p2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p2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3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37CA-6CBD-3D48-9E56-324FA70E4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1F2CA-E0CE-BB42-924D-2BB4CF046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B5EA4-2E07-3C42-912C-D2DDC4CBCE0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737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tif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tif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359" y="1971585"/>
            <a:ext cx="8172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14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36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How to slay a dragon</a:t>
            </a:r>
          </a:p>
        </p:txBody>
      </p:sp>
    </p:spTree>
    <p:extLst>
      <p:ext uri="{BB962C8B-B14F-4D97-AF65-F5344CB8AC3E}">
        <p14:creationId xmlns:p14="http://schemas.microsoft.com/office/powerpoint/2010/main" val="111664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7CD4A-3696-2D4C-B041-9A0E502A1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1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6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04" y="260881"/>
            <a:ext cx="8331992" cy="49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25" b="1" dirty="0">
                <a:latin typeface="Avenir"/>
                <a:cs typeface="Avenir"/>
              </a:rPr>
              <a:t>Q1. the poverty trap</a:t>
            </a:r>
            <a:endParaRPr lang="en-US" sz="2625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757" y="893673"/>
            <a:ext cx="531991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dirty="0">
                <a:latin typeface="Avenir"/>
                <a:cs typeface="Avenir"/>
              </a:rPr>
              <a:t>Poverty contributes to Guinea worm transmission. But Guinea worm transmission also contributes to poverty. Take a few minutes to discuss the feedback loop between poverty and dracunculiasis. What makes the feedback loop hard to break? What are the factors on each side (poverty / disease) that keep the feedback loop going?</a:t>
            </a:r>
          </a:p>
          <a:p>
            <a:pPr>
              <a:defRPr/>
            </a:pPr>
            <a:endParaRPr lang="en-US" sz="2100" dirty="0">
              <a:latin typeface="Avenir"/>
              <a:cs typeface="Aveni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839" y="4184035"/>
            <a:ext cx="636380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50" b="1" dirty="0">
                <a:latin typeface="Avenir"/>
                <a:cs typeface="Avenir"/>
              </a:rPr>
              <a:t>Write on your own (3 m), hone a final answer with your group (4 m), then share with the class (5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353" y="4055760"/>
            <a:ext cx="2277771" cy="925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D7192-7CA5-3D4A-968F-523FEC517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0" y="828859"/>
            <a:ext cx="3131309" cy="31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385A-79C8-9043-A760-D4F057CD28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6C008-FD02-7142-A686-8450A7A5C5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iDZ2ysSyiMwbjqJCzrMDE">
            <a:extLst>
              <a:ext uri="{FF2B5EF4-FFF2-40B4-BE49-F238E27FC236}">
                <a16:creationId xmlns:a16="http://schemas.microsoft.com/office/drawing/2014/main" id="{961863E2-33B7-F144-970F-2091C86B886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9017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2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04" y="260881"/>
            <a:ext cx="8331992" cy="49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25" b="1" dirty="0">
                <a:latin typeface="Avenir"/>
                <a:cs typeface="Avenir"/>
              </a:rPr>
              <a:t>Q2. eradication</a:t>
            </a:r>
            <a:endParaRPr lang="en-US" sz="2625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56" y="893673"/>
            <a:ext cx="5319913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dirty="0">
                <a:latin typeface="Avenir"/>
                <a:cs typeface="Avenir"/>
              </a:rPr>
              <a:t>Global eradication of a parasite is difficult to achieve. To date, only two “parasites” have been successfully eradicated following global vaccination efforts: smallpox (1971) and rinderpest, or “cattle plague” (2011). How does the attempted eradication of Guinea worm differ from previous eradication efforts? What steps are being taken and why?</a:t>
            </a:r>
          </a:p>
          <a:p>
            <a:pPr>
              <a:defRPr/>
            </a:pPr>
            <a:endParaRPr lang="en-US" sz="2100" dirty="0">
              <a:latin typeface="Avenir"/>
              <a:cs typeface="Avenir"/>
            </a:endParaRPr>
          </a:p>
          <a:p>
            <a:pPr>
              <a:defRPr/>
            </a:pPr>
            <a:endParaRPr lang="en-US" sz="2100" dirty="0">
              <a:latin typeface="Avenir"/>
              <a:cs typeface="Aveni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839" y="4184035"/>
            <a:ext cx="636380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50" b="1" dirty="0">
                <a:latin typeface="Avenir"/>
                <a:cs typeface="Avenir"/>
              </a:rPr>
              <a:t>Write on your own (3 m), hone a final answer with your group (4 m), then share with the class (5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353" y="4055760"/>
            <a:ext cx="2277771" cy="925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6F9645-AC06-F846-A478-45A68AA83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9" y="1301834"/>
            <a:ext cx="3179008" cy="21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04" y="175822"/>
            <a:ext cx="8331992" cy="49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25" b="1" dirty="0">
                <a:latin typeface="Avenir"/>
                <a:cs typeface="Avenir"/>
              </a:rPr>
              <a:t>Q3. behavioral manipulation</a:t>
            </a:r>
            <a:endParaRPr lang="en-US" sz="2625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04" y="667808"/>
            <a:ext cx="477358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venir"/>
                <a:cs typeface="Avenir"/>
              </a:rPr>
              <a:t>To be considered an adaptive behavioral manipulation (not just a collateral impact of pathology), the behavioral change in question must meet the following criteria:</a:t>
            </a:r>
          </a:p>
          <a:p>
            <a:pPr marL="457200" indent="-457200">
              <a:buAutoNum type="arabicPeriod"/>
              <a:defRPr/>
            </a:pPr>
            <a:r>
              <a:rPr lang="en-US" sz="1600" dirty="0">
                <a:latin typeface="Avenir"/>
                <a:cs typeface="Avenir"/>
              </a:rPr>
              <a:t>complex</a:t>
            </a:r>
          </a:p>
          <a:p>
            <a:pPr marL="457200" indent="-457200">
              <a:buAutoNum type="arabicPeriod"/>
              <a:defRPr/>
            </a:pPr>
            <a:r>
              <a:rPr lang="en-US" sz="1600" dirty="0">
                <a:latin typeface="Avenir"/>
                <a:cs typeface="Avenir"/>
              </a:rPr>
              <a:t>shows signs of “purposive” design</a:t>
            </a:r>
          </a:p>
          <a:p>
            <a:pPr marL="457200" indent="-457200">
              <a:buAutoNum type="arabicPeriod"/>
              <a:defRPr/>
            </a:pPr>
            <a:r>
              <a:rPr lang="en-US" sz="1600" dirty="0">
                <a:latin typeface="Avenir"/>
                <a:cs typeface="Avenir"/>
              </a:rPr>
              <a:t>more likely to be real behavioral manipulations if they have arisen independently in several lineages of hosts or parasites</a:t>
            </a:r>
          </a:p>
          <a:p>
            <a:pPr marL="457200" indent="-457200">
              <a:buAutoNum type="arabicPeriod"/>
              <a:defRPr/>
            </a:pPr>
            <a:r>
              <a:rPr lang="en-US" sz="1600" dirty="0">
                <a:latin typeface="Avenir"/>
                <a:cs typeface="Avenir"/>
              </a:rPr>
              <a:t>increases the fitness of the parasite</a:t>
            </a:r>
          </a:p>
          <a:p>
            <a:pPr>
              <a:defRPr/>
            </a:pPr>
            <a:r>
              <a:rPr lang="en-US" sz="1600" b="1" dirty="0">
                <a:latin typeface="Avenir"/>
                <a:cs typeface="Avenir"/>
              </a:rPr>
              <a:t>Do you think that Guinea worm is manipulating the behavior of its vertebrate hosts?</a:t>
            </a:r>
          </a:p>
          <a:p>
            <a:pPr>
              <a:defRPr/>
            </a:pPr>
            <a:endParaRPr lang="en-US" sz="1600" dirty="0">
              <a:latin typeface="Avenir"/>
              <a:cs typeface="Aveni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839" y="4184035"/>
            <a:ext cx="636380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50" b="1" dirty="0">
                <a:latin typeface="Avenir"/>
                <a:cs typeface="Avenir"/>
              </a:rPr>
              <a:t>Write on your own (3 m), hone a final answer with your group (4 m), then share with the class (5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353" y="4055760"/>
            <a:ext cx="2277771" cy="925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7EBCBD-5BBD-CD4C-8A22-606065E87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09"/>
          <a:stretch/>
        </p:blipFill>
        <p:spPr>
          <a:xfrm>
            <a:off x="5242744" y="1204255"/>
            <a:ext cx="3432094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7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0359" y="1971585"/>
            <a:ext cx="8172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14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36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How to slay a dragon</a:t>
            </a:r>
          </a:p>
        </p:txBody>
      </p:sp>
    </p:spTree>
    <p:extLst>
      <p:ext uri="{BB962C8B-B14F-4D97-AF65-F5344CB8AC3E}">
        <p14:creationId xmlns:p14="http://schemas.microsoft.com/office/powerpoint/2010/main" val="547268996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368</Words>
  <Application>Microsoft Macintosh PowerPoint</Application>
  <PresentationFormat>On-screen Show (16:9)</PresentationFormat>
  <Paragraphs>23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Avenir</vt:lpstr>
      <vt:lpstr>Avenir Book</vt:lpstr>
      <vt:lpstr>Raleway</vt:lpstr>
      <vt:lpstr>Arial</vt:lpstr>
      <vt:lpstr>Lato</vt:lpstr>
      <vt:lpstr>Swiss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Moment of Mindfulness</dc:title>
  <cp:lastModifiedBy>Microsoft Office User</cp:lastModifiedBy>
  <cp:revision>5</cp:revision>
  <dcterms:modified xsi:type="dcterms:W3CDTF">2021-11-01T15:12:19Z</dcterms:modified>
</cp:coreProperties>
</file>