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80" r:id="rId2"/>
    <p:sldId id="723" r:id="rId3"/>
    <p:sldId id="1554" r:id="rId4"/>
    <p:sldId id="712" r:id="rId5"/>
    <p:sldId id="1561" r:id="rId6"/>
    <p:sldId id="1562" r:id="rId7"/>
    <p:sldId id="1563" r:id="rId8"/>
    <p:sldId id="1564" r:id="rId9"/>
    <p:sldId id="1557" r:id="rId10"/>
    <p:sldId id="1558" r:id="rId11"/>
    <p:sldId id="15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DB66-C6D6-B24E-B345-FA3772C924EA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8707C-A528-5347-B512-111D9A722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Changes in any attribute of a population over time. </a:t>
            </a:r>
          </a:p>
          <a:p>
            <a:r>
              <a:rPr lang="en-US" dirty="0"/>
              <a:t>Evolutionary</a:t>
            </a:r>
            <a:r>
              <a:rPr lang="en-US" baseline="0" dirty="0"/>
              <a:t> change leads to adaptation and must involve a change in the frequency of individual genes in a population from generation to generation.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FB9E2-7C0C-AB45-B0B4-06C6B1BD2B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56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4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Changes in any attribute of a population over time. </a:t>
            </a:r>
          </a:p>
          <a:p>
            <a:r>
              <a:rPr lang="en-US" dirty="0"/>
              <a:t>Evolutionary</a:t>
            </a:r>
            <a:r>
              <a:rPr lang="en-US" baseline="0" dirty="0"/>
              <a:t> change leads to adaptation and must involve a change in the frequency of individual genes in a population from generation to generation.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FB9E2-7C0C-AB45-B0B4-06C6B1BD2B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5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Mosquito</a:t>
            </a:r>
          </a:p>
          <a:p>
            <a:r>
              <a:rPr lang="en-US"/>
              <a:t>https://www.polleverywhere.com/multiple_choice_polls/vjbNmi6kF7dtLLe6pw3o8?flow=Default&amp;onscreen=persist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20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Tick</a:t>
            </a:r>
          </a:p>
          <a:p>
            <a:r>
              <a:rPr lang="en-US"/>
              <a:t>https://www.polleverywhere.com/multiple_choice_polls/PQ3rm4XTz3wLU2sjPXf8B?flow=Default&amp;onscreen=persist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6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Body louse</a:t>
            </a:r>
          </a:p>
          <a:p>
            <a:r>
              <a:rPr lang="en-US"/>
              <a:t>https://www.polleverywhere.com/multiple_choice_polls/Ea7qNwU60hjsFocjTRzj8?flow=Default&amp;onscreen=persist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Deer fly</a:t>
            </a:r>
          </a:p>
          <a:p>
            <a:r>
              <a:rPr lang="en-US"/>
              <a:t>https://www.polleverywhere.com/multiple_choice_polls/J5mY1d2c8G8x3H7wL6mHA?flow=Default&amp;onscreen=persist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25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8A5-77CF-4444-B9C4-4E86A2AEB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BB0CE-1E17-7E44-A60C-C4870D474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47BE3-EFDF-DA44-AA27-F0607BEF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08DB-758A-CE42-BF14-C796921C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D87E2-36DD-094B-976D-5D590803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A934-82C2-4642-9056-03D6888A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7669D-25CA-F248-A4A3-81DBDBF73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BB9E-51D5-534F-9A5F-0DE70E1D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00DF-C942-F44F-84F3-4E7BC2F0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AEA3C-3249-9B4A-B424-1F83C20D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3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0C8A5-DD27-8040-BD1A-86BF1F293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36609-7FEC-1340-94C8-5409F510C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5258-5E66-DE42-A23B-E1D3C015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C25B-3FDB-BD4C-8299-934B911F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38FA-EF83-EA42-9E21-8B8892B6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3727-A794-4042-BF97-D4E5E255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6DC3-C8EA-0441-8F53-7878D446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3028-8ABF-084B-958C-E5D9B41B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AB7C-ECF7-2E4C-924B-4E91B62D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AA8C5-6364-1B49-BF43-8C17388D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ED12-49A7-1148-AA33-34CAB4FC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3A772-1ECD-0342-8A17-4FABBAEE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0C112-BD32-3746-A4C3-943B604F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B27BC-3697-B548-91F3-BCBF3F5C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7D53-D2B9-684C-96F8-BB104413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2D9E-643B-7E4B-872E-9412A700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80E6-8617-AA4D-B46F-9CC4896C8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B783B-B1E8-C54D-8F59-3F89A76D1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AD1F-F077-684C-825B-C70FB96B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75C02-EF59-8A48-A2C8-380404CF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292BB-8AAE-DE4E-AEA5-D84CEBB0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12B8-927D-3440-A90F-CEE85721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37DF9-7AE9-244A-B880-477F5166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B2535-D060-6345-9A9D-248269C2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1F656-2CF8-3C40-BFA2-38D3E456A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9AB57-D4A7-A44B-9DC2-3238EBA3F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D1E4-9846-5948-BE81-54250E2A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7541-6DB6-BF46-9566-A28E02A6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06EEE-891D-834D-A782-1C80536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8B81-6CFF-BB42-B48A-62FE961F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5E796-21ED-0646-ACBF-271AEEB7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FDD5-F21A-134E-AA9A-2830EBC8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FD440-2197-894C-BBF5-275EB6A7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E7DC6-C98E-4D41-8312-C6A00B91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30B3-F181-1740-9B5B-0C72FEA4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48BF8-D524-E946-A5F8-6EDB8EC6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8C6B-44FC-DF4B-A8BD-B9B86A46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512D-A868-3942-8652-3DCABEFC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B6CDD-B55E-CF40-A890-84FFA90C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9B9BC-EA10-2643-91D2-3C7BEB05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1C55D-AE82-E348-AA9F-92C25203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800D4-D451-3941-ABED-C84A7503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4BDC-8058-8A4C-9BB2-057FDB83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7E264-76A7-5245-B655-C26D83912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22F39-AC8F-9242-8291-F11D54004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46B85-9220-174D-9DEE-0F36C128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13209-F023-304D-B738-0493FEA8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32D87-2351-334C-BE56-4B8A31CE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5E0A7-698E-D742-A4C4-45629B74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D6F1A-825E-2B4D-8FFE-066CF32E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1E9B-BC61-3141-8DBB-53CB9EC8D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DE3A9-9D48-7D40-AF95-520AE186EA5D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4E5A4-CAAB-9C49-8EEB-830328D99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919D9-A8E0-C542-ADA8-7A31C9A61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635" y="2644170"/>
            <a:ext cx="1089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Practical session 15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"/>
              </a:rPr>
              <a:t>Introduction to the arthropods</a:t>
            </a:r>
          </a:p>
        </p:txBody>
      </p:sp>
    </p:spTree>
    <p:extLst>
      <p:ext uri="{BB962C8B-B14F-4D97-AF65-F5344CB8AC3E}">
        <p14:creationId xmlns:p14="http://schemas.microsoft.com/office/powerpoint/2010/main" val="111664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37AE3-B782-4641-8C9A-7A9115E2F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8" t="6285" r="7095" b="7757"/>
          <a:stretch/>
        </p:blipFill>
        <p:spPr>
          <a:xfrm>
            <a:off x="1128713" y="128588"/>
            <a:ext cx="9929812" cy="66155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668B0C-F122-1346-BD94-04D4F7A74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70" y="376970"/>
            <a:ext cx="115670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Q3. why are are so many </a:t>
            </a:r>
            <a:r>
              <a:rPr lang="en-US" sz="3500" b="1" dirty="0" err="1">
                <a:latin typeface="Avenir"/>
                <a:cs typeface="Avenir"/>
              </a:rPr>
              <a:t>micropredators</a:t>
            </a:r>
            <a:r>
              <a:rPr lang="en-US" sz="3500" b="1" dirty="0">
                <a:latin typeface="Avenir"/>
                <a:cs typeface="Avenir"/>
              </a:rPr>
              <a:t> </a:t>
            </a:r>
          </a:p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also vectors?</a:t>
            </a:r>
            <a:endParaRPr lang="en-US" sz="3500" b="1" i="1" dirty="0"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0444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635" y="2644170"/>
            <a:ext cx="1089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Practical </a:t>
            </a:r>
            <a:r>
              <a:rPr lang="en-US" sz="4800" b="1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session 15</a:t>
            </a:r>
            <a:r>
              <a:rPr lang="en-US" sz="480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"/>
              </a:rPr>
              <a:t>Introduction to the arthropods</a:t>
            </a:r>
          </a:p>
        </p:txBody>
      </p:sp>
    </p:spTree>
    <p:extLst>
      <p:ext uri="{BB962C8B-B14F-4D97-AF65-F5344CB8AC3E}">
        <p14:creationId xmlns:p14="http://schemas.microsoft.com/office/powerpoint/2010/main" val="166433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0E344C-83F1-EF43-BD0A-F5094F52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9" y="263318"/>
            <a:ext cx="1110932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Q1. why is Lyme disease increasing in the US?</a:t>
            </a:r>
            <a:endParaRPr lang="en-US" sz="3500" b="1" i="1" dirty="0">
              <a:latin typeface="Avenir"/>
              <a:cs typeface="Aveni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1E09D-D5B4-3440-8015-552063EA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903" y="1786044"/>
            <a:ext cx="5635627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dirty="0">
                <a:latin typeface="Avenir"/>
                <a:cs typeface="Avenir"/>
              </a:rPr>
              <a:t>Lyme is now the most common vector-borne disease in North America, and the number of cases rises every year. Why??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CF7BE-A912-524C-AD45-3381DA4E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451" y="5550137"/>
            <a:ext cx="848507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Avenir"/>
                <a:cs typeface="Avenir"/>
              </a:rPr>
              <a:t>Ponder on your own (3 m), discuss with your group </a:t>
            </a:r>
          </a:p>
          <a:p>
            <a:pPr>
              <a:defRPr/>
            </a:pPr>
            <a:r>
              <a:rPr lang="en-US" sz="2600" b="1" dirty="0">
                <a:latin typeface="Avenir"/>
                <a:cs typeface="Avenir"/>
              </a:rPr>
              <a:t>(4 m), then share with the class (5 m).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70B30-0637-3040-852E-BF4B78D0F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70" y="5379104"/>
            <a:ext cx="3037028" cy="1234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72D17C-6236-624A-8453-ED8775769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61" y="981191"/>
            <a:ext cx="5693114" cy="43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37AE3-B782-4641-8C9A-7A9115E2F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8" t="6285" r="7095" b="7757"/>
          <a:stretch/>
        </p:blipFill>
        <p:spPr>
          <a:xfrm>
            <a:off x="1128713" y="128588"/>
            <a:ext cx="9929812" cy="66155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F29BF3-CEB0-EA4A-B7EE-5C9405D94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9" y="263318"/>
            <a:ext cx="111093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Q1. why is Lyme disease increasing </a:t>
            </a:r>
          </a:p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in the US?</a:t>
            </a:r>
            <a:endParaRPr lang="en-US" sz="3500" b="1" i="1" dirty="0"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31611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9628" y="1388710"/>
            <a:ext cx="105727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atin typeface="Avenir"/>
                <a:cs typeface="Avenir"/>
              </a:rPr>
              <a:t>Q2. </a:t>
            </a:r>
            <a:r>
              <a:rPr lang="en-US" sz="4000" b="1" dirty="0" err="1">
                <a:latin typeface="Avenir"/>
                <a:cs typeface="Avenir"/>
              </a:rPr>
              <a:t>Micropredators</a:t>
            </a:r>
            <a:r>
              <a:rPr lang="en-US" sz="4000" b="1" dirty="0">
                <a:latin typeface="Avenir"/>
                <a:cs typeface="Avenir"/>
              </a:rPr>
              <a:t> are not parasites, and parasites are not </a:t>
            </a:r>
            <a:r>
              <a:rPr lang="en-US" sz="4000" b="1" dirty="0" err="1">
                <a:latin typeface="Avenir"/>
                <a:cs typeface="Avenir"/>
              </a:rPr>
              <a:t>micropredators</a:t>
            </a:r>
            <a:r>
              <a:rPr lang="en-US" sz="4000" b="1" dirty="0">
                <a:latin typeface="Avenir"/>
                <a:cs typeface="Avenir"/>
              </a:rPr>
              <a:t>. For each of the taxa that follow, decide: is it a </a:t>
            </a:r>
            <a:r>
              <a:rPr lang="en-US" sz="4000" b="1" dirty="0" err="1">
                <a:latin typeface="Avenir"/>
                <a:cs typeface="Avenir"/>
              </a:rPr>
              <a:t>micropredator</a:t>
            </a:r>
            <a:r>
              <a:rPr lang="en-US" sz="4000" b="1" dirty="0">
                <a:latin typeface="Avenir"/>
                <a:cs typeface="Avenir"/>
              </a:rPr>
              <a:t> or a parasite?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CBA41-11B5-F54D-A1B8-5709EE3A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90" y="4269756"/>
            <a:ext cx="5698018" cy="9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9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61D2-F06A-DF4B-870B-2C46CF7DC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267ED-3CDD-BD45-95BF-52F1535E0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vjbNmi6kF7dtLLe6pw3o8?flow=Default&amp;onscreen=persist">
            <a:extLst>
              <a:ext uri="{FF2B5EF4-FFF2-40B4-BE49-F238E27FC236}">
                <a16:creationId xmlns:a16="http://schemas.microsoft.com/office/drawing/2014/main" id="{9A7DAE5D-16FD-624D-BDC4-DF78CF9224D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8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FB1B-60F6-B14D-89ED-4BC7F4754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210AB-9BEE-5140-85D2-5C098A17E3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PQ3rm4XTz3wLU2sjPXf8B?flow=Default&amp;onscreen=persist">
            <a:extLst>
              <a:ext uri="{FF2B5EF4-FFF2-40B4-BE49-F238E27FC236}">
                <a16:creationId xmlns:a16="http://schemas.microsoft.com/office/drawing/2014/main" id="{0ACF438F-2FCC-BB45-8B6E-3C19EC098CC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7CDA-ED86-E141-9EA1-5E380FB79E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18625-D47C-BD48-AA01-08AA12E615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Ea7qNwU60hjsFocjTRzj8?flow=Default&amp;onscreen=persist">
            <a:extLst>
              <a:ext uri="{FF2B5EF4-FFF2-40B4-BE49-F238E27FC236}">
                <a16:creationId xmlns:a16="http://schemas.microsoft.com/office/drawing/2014/main" id="{FC7C82BF-F8ED-2B47-A8B4-05611431327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4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554E-7E28-A64D-8D59-0C0677523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8D626-94AE-4444-8ACA-C5F8B19B9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J5mY1d2c8G8x3H7wL6mHA?flow=Default&amp;onscreen=persist">
            <a:extLst>
              <a:ext uri="{FF2B5EF4-FFF2-40B4-BE49-F238E27FC236}">
                <a16:creationId xmlns:a16="http://schemas.microsoft.com/office/drawing/2014/main" id="{CCC6CC6D-9860-6340-A57F-F1F471A548C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0E344C-83F1-EF43-BD0A-F5094F52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70" y="376970"/>
            <a:ext cx="1156706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Q3. why are are so many </a:t>
            </a:r>
            <a:r>
              <a:rPr lang="en-US" sz="3500" b="1" dirty="0" err="1">
                <a:latin typeface="Avenir"/>
                <a:cs typeface="Avenir"/>
              </a:rPr>
              <a:t>micropredators</a:t>
            </a:r>
            <a:r>
              <a:rPr lang="en-US" sz="3500" b="1" dirty="0">
                <a:latin typeface="Avenir"/>
                <a:cs typeface="Avenir"/>
              </a:rPr>
              <a:t> also vectors?</a:t>
            </a:r>
            <a:endParaRPr lang="en-US" sz="3500" b="1" i="1" dirty="0">
              <a:latin typeface="Avenir"/>
              <a:cs typeface="Aveni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1E09D-D5B4-3440-8015-552063EA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276182"/>
            <a:ext cx="67360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Avenir"/>
                <a:cs typeface="Avenir"/>
              </a:rPr>
              <a:t>Lots of </a:t>
            </a:r>
            <a:r>
              <a:rPr lang="en-US" sz="2800" dirty="0" err="1">
                <a:latin typeface="Avenir"/>
                <a:cs typeface="Avenir"/>
              </a:rPr>
              <a:t>micropredators</a:t>
            </a:r>
            <a:r>
              <a:rPr lang="en-US" sz="2800" dirty="0">
                <a:latin typeface="Avenir"/>
                <a:cs typeface="Avenir"/>
              </a:rPr>
              <a:t> serve as vectors for filarial nematodes like </a:t>
            </a:r>
            <a:r>
              <a:rPr lang="en-US" sz="2800" i="1" dirty="0" err="1">
                <a:latin typeface="Avenir"/>
                <a:cs typeface="Avenir"/>
              </a:rPr>
              <a:t>Onchocerca</a:t>
            </a:r>
            <a:r>
              <a:rPr lang="en-US" sz="2800" i="1" dirty="0">
                <a:latin typeface="Avenir"/>
                <a:cs typeface="Avenir"/>
              </a:rPr>
              <a:t> volvulus</a:t>
            </a:r>
            <a:r>
              <a:rPr lang="en-US" sz="2800" dirty="0">
                <a:latin typeface="Avenir"/>
                <a:cs typeface="Avenir"/>
              </a:rPr>
              <a:t>, bacteria like the Lyme disease spirochaete, protozoans like the one that causes malaria, or viruses like West Nile. Why do </a:t>
            </a:r>
            <a:r>
              <a:rPr lang="en-US" sz="2800" dirty="0" err="1">
                <a:latin typeface="Avenir"/>
                <a:cs typeface="Avenir"/>
              </a:rPr>
              <a:t>micropredators</a:t>
            </a:r>
            <a:r>
              <a:rPr lang="en-US" sz="2800" dirty="0">
                <a:latin typeface="Avenir"/>
                <a:cs typeface="Avenir"/>
              </a:rPr>
              <a:t> have to be such jerks? Can’t they just take their bloodmeal and leave it at that? Why add insult to injury?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CF7BE-A912-524C-AD45-3381DA4E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451" y="5578713"/>
            <a:ext cx="848507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Avenir"/>
                <a:cs typeface="Avenir"/>
              </a:rPr>
              <a:t>Write on your own (5 m), share with a partner (5 m), then share with the class (5 m).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70B30-0637-3040-852E-BF4B78D0F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70" y="5407680"/>
            <a:ext cx="3037028" cy="1234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19480F-BBDB-834D-B1F1-AD8C6C947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70" y="1819906"/>
            <a:ext cx="4529059" cy="25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7737</TotalTime>
  <Words>402</Words>
  <Application>Microsoft Macintosh PowerPoint</Application>
  <PresentationFormat>Widescreen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L. Wood</dc:creator>
  <cp:lastModifiedBy>Microsoft Office User</cp:lastModifiedBy>
  <cp:revision>144</cp:revision>
  <dcterms:created xsi:type="dcterms:W3CDTF">2020-04-03T14:55:00Z</dcterms:created>
  <dcterms:modified xsi:type="dcterms:W3CDTF">2021-11-03T17:33:30Z</dcterms:modified>
</cp:coreProperties>
</file>