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480" r:id="rId2"/>
    <p:sldId id="1574" r:id="rId3"/>
    <p:sldId id="1575" r:id="rId4"/>
    <p:sldId id="1572" r:id="rId5"/>
    <p:sldId id="1573" r:id="rId6"/>
    <p:sldId id="723" r:id="rId7"/>
    <p:sldId id="1554" r:id="rId8"/>
    <p:sldId id="15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5"/>
    <p:restoredTop sz="95884"/>
  </p:normalViewPr>
  <p:slideViewPr>
    <p:cSldViewPr snapToGrid="0" snapToObjects="1">
      <p:cViewPr varScale="1">
        <p:scale>
          <a:sx n="82" d="100"/>
          <a:sy n="82" d="100"/>
        </p:scale>
        <p:origin x="184"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a:t>
            </a:fld>
            <a:endParaRPr lang="en-US"/>
          </a:p>
        </p:txBody>
      </p:sp>
    </p:spTree>
    <p:extLst>
      <p:ext uri="{BB962C8B-B14F-4D97-AF65-F5344CB8AC3E}">
        <p14:creationId xmlns:p14="http://schemas.microsoft.com/office/powerpoint/2010/main" val="2410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2</a:t>
            </a:fld>
            <a:endParaRPr lang="en-US"/>
          </a:p>
        </p:txBody>
      </p:sp>
    </p:spTree>
    <p:extLst>
      <p:ext uri="{BB962C8B-B14F-4D97-AF65-F5344CB8AC3E}">
        <p14:creationId xmlns:p14="http://schemas.microsoft.com/office/powerpoint/2010/main" val="187195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3</a:t>
            </a:fld>
            <a:endParaRPr lang="en-US"/>
          </a:p>
        </p:txBody>
      </p:sp>
    </p:spTree>
    <p:extLst>
      <p:ext uri="{BB962C8B-B14F-4D97-AF65-F5344CB8AC3E}">
        <p14:creationId xmlns:p14="http://schemas.microsoft.com/office/powerpoint/2010/main" val="198350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4</a:t>
            </a:fld>
            <a:endParaRPr lang="en-US"/>
          </a:p>
        </p:txBody>
      </p:sp>
    </p:spTree>
    <p:extLst>
      <p:ext uri="{BB962C8B-B14F-4D97-AF65-F5344CB8AC3E}">
        <p14:creationId xmlns:p14="http://schemas.microsoft.com/office/powerpoint/2010/main" val="257449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what you know about the phylogeny, biology, and ecology of bed bugs, what OTHER human diseases are the likeliest candidates for transmission by bed bugs?</a:t>
            </a:r>
          </a:p>
          <a:p>
            <a:r>
              <a:rPr lang="en-US"/>
              <a:t>https://www.polleverywhere.com/discourses/VtK9A1KAtdiz7rfYLk6Mu</a:t>
            </a:r>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325927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6</a:t>
            </a:fld>
            <a:endParaRPr lang="en-US"/>
          </a:p>
        </p:txBody>
      </p:sp>
    </p:spTree>
    <p:extLst>
      <p:ext uri="{BB962C8B-B14F-4D97-AF65-F5344CB8AC3E}">
        <p14:creationId xmlns:p14="http://schemas.microsoft.com/office/powerpoint/2010/main" val="375354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7</a:t>
            </a:fld>
            <a:endParaRPr lang="en-US"/>
          </a:p>
        </p:txBody>
      </p:sp>
    </p:spTree>
    <p:extLst>
      <p:ext uri="{BB962C8B-B14F-4D97-AF65-F5344CB8AC3E}">
        <p14:creationId xmlns:p14="http://schemas.microsoft.com/office/powerpoint/2010/main" val="140035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8</a:t>
            </a:fld>
            <a:endParaRPr lang="en-US"/>
          </a:p>
        </p:txBody>
      </p:sp>
    </p:spTree>
    <p:extLst>
      <p:ext uri="{BB962C8B-B14F-4D97-AF65-F5344CB8AC3E}">
        <p14:creationId xmlns:p14="http://schemas.microsoft.com/office/powerpoint/2010/main" val="399460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11/8/21</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11/8/21</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tif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420258"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17</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Arthropods 2</a:t>
            </a:r>
          </a:p>
        </p:txBody>
      </p:sp>
    </p:spTree>
    <p:extLst>
      <p:ext uri="{BB962C8B-B14F-4D97-AF65-F5344CB8AC3E}">
        <p14:creationId xmlns:p14="http://schemas.microsoft.com/office/powerpoint/2010/main" val="11166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183461"/>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Q1. Lice</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386421" y="788743"/>
            <a:ext cx="11419157" cy="2062103"/>
          </a:xfrm>
          <a:prstGeom prst="rect">
            <a:avLst/>
          </a:prstGeom>
          <a:noFill/>
          <a:ln w="9525">
            <a:noFill/>
            <a:miter lim="800000"/>
            <a:headEnd/>
            <a:tailEnd/>
          </a:ln>
          <a:effectLst/>
        </p:spPr>
        <p:txBody>
          <a:bodyPr wrap="square">
            <a:spAutoFit/>
          </a:bodyPr>
          <a:lstStyle/>
          <a:p>
            <a:pPr>
              <a:defRPr/>
            </a:pPr>
            <a:r>
              <a:rPr lang="en-US" sz="3200" dirty="0">
                <a:latin typeface="Avenir"/>
                <a:cs typeface="Avenir"/>
              </a:rPr>
              <a:t>We’ve talked a lot about the conditions under which human lice tend to thrive. But where do you think you find the largest populations of lice in nature? Among what host species? In what habitats? At what places and times?</a:t>
            </a:r>
          </a:p>
        </p:txBody>
      </p:sp>
      <p:sp>
        <p:nvSpPr>
          <p:cNvPr id="5" name="Rectangle 4">
            <a:extLst>
              <a:ext uri="{FF2B5EF4-FFF2-40B4-BE49-F238E27FC236}">
                <a16:creationId xmlns:a16="http://schemas.microsoft.com/office/drawing/2014/main" id="{04ACF7BE-A912-524C-AD45-3381DA4E8D59}"/>
              </a:ext>
            </a:extLst>
          </p:cNvPr>
          <p:cNvSpPr>
            <a:spLocks noChangeArrowheads="1"/>
          </p:cNvSpPr>
          <p:nvPr/>
        </p:nvSpPr>
        <p:spPr bwMode="auto">
          <a:xfrm>
            <a:off x="3394451" y="5705120"/>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(2 m), discuss with your group </a:t>
            </a:r>
          </a:p>
          <a:p>
            <a:pPr>
              <a:defRPr/>
            </a:pPr>
            <a:r>
              <a:rPr lang="en-US" sz="2600" b="1" dirty="0">
                <a:latin typeface="Avenir"/>
                <a:cs typeface="Avenir"/>
              </a:rPr>
              <a:t>(3 m), then share with the class (7 m).</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534087"/>
            <a:ext cx="3037028" cy="1234618"/>
          </a:xfrm>
          <a:prstGeom prst="rect">
            <a:avLst/>
          </a:prstGeom>
        </p:spPr>
      </p:pic>
      <p:pic>
        <p:nvPicPr>
          <p:cNvPr id="2" name="Picture 1">
            <a:extLst>
              <a:ext uri="{FF2B5EF4-FFF2-40B4-BE49-F238E27FC236}">
                <a16:creationId xmlns:a16="http://schemas.microsoft.com/office/drawing/2014/main" id="{9D6400F2-397C-F440-BDEB-E60CD46376A2}"/>
              </a:ext>
            </a:extLst>
          </p:cNvPr>
          <p:cNvPicPr>
            <a:picLocks noChangeAspect="1"/>
          </p:cNvPicPr>
          <p:nvPr/>
        </p:nvPicPr>
        <p:blipFill>
          <a:blip r:embed="rId5"/>
          <a:stretch>
            <a:fillRect/>
          </a:stretch>
        </p:blipFill>
        <p:spPr>
          <a:xfrm>
            <a:off x="3252975" y="3009454"/>
            <a:ext cx="5686048" cy="2419595"/>
          </a:xfrm>
          <a:prstGeom prst="rect">
            <a:avLst/>
          </a:prstGeom>
        </p:spPr>
      </p:pic>
    </p:spTree>
    <p:extLst>
      <p:ext uri="{BB962C8B-B14F-4D97-AF65-F5344CB8AC3E}">
        <p14:creationId xmlns:p14="http://schemas.microsoft.com/office/powerpoint/2010/main" val="35783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22FE0-0708-C548-823C-45A495D3F5E1}"/>
              </a:ext>
            </a:extLst>
          </p:cNvPr>
          <p:cNvPicPr>
            <a:picLocks noChangeAspect="1"/>
          </p:cNvPicPr>
          <p:nvPr/>
        </p:nvPicPr>
        <p:blipFill>
          <a:blip r:embed="rId3"/>
          <a:stretch>
            <a:fillRect/>
          </a:stretch>
        </p:blipFill>
        <p:spPr>
          <a:xfrm>
            <a:off x="702589" y="0"/>
            <a:ext cx="10321871" cy="6874527"/>
          </a:xfrm>
          <a:prstGeom prst="rect">
            <a:avLst/>
          </a:prstGeom>
        </p:spPr>
      </p:pic>
      <p:pic>
        <p:nvPicPr>
          <p:cNvPr id="2" name="Picture 1">
            <a:extLst>
              <a:ext uri="{FF2B5EF4-FFF2-40B4-BE49-F238E27FC236}">
                <a16:creationId xmlns:a16="http://schemas.microsoft.com/office/drawing/2014/main" id="{32CF8988-51A2-6448-B347-7602F275F73D}"/>
              </a:ext>
            </a:extLst>
          </p:cNvPr>
          <p:cNvPicPr>
            <a:picLocks noChangeAspect="1"/>
          </p:cNvPicPr>
          <p:nvPr/>
        </p:nvPicPr>
        <p:blipFill>
          <a:blip r:embed="rId4"/>
          <a:stretch>
            <a:fillRect/>
          </a:stretch>
        </p:blipFill>
        <p:spPr>
          <a:xfrm>
            <a:off x="8906144" y="292746"/>
            <a:ext cx="2888067" cy="2258823"/>
          </a:xfrm>
          <a:prstGeom prst="rect">
            <a:avLst/>
          </a:prstGeom>
        </p:spPr>
      </p:pic>
      <p:sp>
        <p:nvSpPr>
          <p:cNvPr id="4" name="Rectangle 3">
            <a:extLst>
              <a:ext uri="{FF2B5EF4-FFF2-40B4-BE49-F238E27FC236}">
                <a16:creationId xmlns:a16="http://schemas.microsoft.com/office/drawing/2014/main" id="{FF79311A-ABB7-3847-98FD-FC9995747590}"/>
              </a:ext>
            </a:extLst>
          </p:cNvPr>
          <p:cNvSpPr>
            <a:spLocks noChangeArrowheads="1"/>
          </p:cNvSpPr>
          <p:nvPr/>
        </p:nvSpPr>
        <p:spPr bwMode="auto">
          <a:xfrm>
            <a:off x="5240643" y="5780782"/>
            <a:ext cx="5585401" cy="1077218"/>
          </a:xfrm>
          <a:prstGeom prst="rect">
            <a:avLst/>
          </a:prstGeom>
          <a:noFill/>
          <a:ln w="9525">
            <a:noFill/>
            <a:miter lim="800000"/>
            <a:headEnd/>
            <a:tailEnd/>
          </a:ln>
          <a:effectLst/>
        </p:spPr>
        <p:txBody>
          <a:bodyPr wrap="square">
            <a:spAutoFit/>
          </a:bodyPr>
          <a:lstStyle/>
          <a:p>
            <a:pPr>
              <a:defRPr/>
            </a:pPr>
            <a:r>
              <a:rPr lang="en-US" sz="3200" i="1" dirty="0" err="1">
                <a:solidFill>
                  <a:schemeClr val="bg1"/>
                </a:solidFill>
                <a:latin typeface="Avenir"/>
                <a:cs typeface="Avenir"/>
              </a:rPr>
              <a:t>Colpocephalum</a:t>
            </a:r>
            <a:r>
              <a:rPr lang="en-US" sz="3200" i="1" dirty="0">
                <a:solidFill>
                  <a:schemeClr val="bg1"/>
                </a:solidFill>
                <a:latin typeface="Avenir"/>
                <a:cs typeface="Avenir"/>
              </a:rPr>
              <a:t> </a:t>
            </a:r>
            <a:r>
              <a:rPr lang="en-US" sz="3200" i="1" dirty="0" err="1">
                <a:solidFill>
                  <a:schemeClr val="bg1"/>
                </a:solidFill>
                <a:latin typeface="Avenir"/>
                <a:cs typeface="Avenir"/>
              </a:rPr>
              <a:t>californici</a:t>
            </a:r>
            <a:endParaRPr lang="en-US" sz="3200" i="1" dirty="0">
              <a:solidFill>
                <a:schemeClr val="bg1"/>
              </a:solidFill>
              <a:latin typeface="Avenir"/>
              <a:cs typeface="Avenir"/>
            </a:endParaRPr>
          </a:p>
          <a:p>
            <a:pPr>
              <a:defRPr/>
            </a:pPr>
            <a:r>
              <a:rPr lang="en-US" sz="3200" dirty="0">
                <a:solidFill>
                  <a:schemeClr val="bg1"/>
                </a:solidFill>
                <a:latin typeface="Avenir"/>
                <a:cs typeface="Avenir"/>
              </a:rPr>
              <a:t>the California condor louse</a:t>
            </a:r>
          </a:p>
        </p:txBody>
      </p:sp>
      <p:cxnSp>
        <p:nvCxnSpPr>
          <p:cNvPr id="6" name="Straight Arrow Connector 5">
            <a:extLst>
              <a:ext uri="{FF2B5EF4-FFF2-40B4-BE49-F238E27FC236}">
                <a16:creationId xmlns:a16="http://schemas.microsoft.com/office/drawing/2014/main" id="{32E95656-6500-B84F-8960-906B7805BBE5}"/>
              </a:ext>
            </a:extLst>
          </p:cNvPr>
          <p:cNvCxnSpPr/>
          <p:nvPr/>
        </p:nvCxnSpPr>
        <p:spPr>
          <a:xfrm flipH="1" flipV="1">
            <a:off x="9358489" y="2582565"/>
            <a:ext cx="101600" cy="318318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01509" y="1280894"/>
            <a:ext cx="10634133" cy="2862322"/>
          </a:xfrm>
          <a:prstGeom prst="rect">
            <a:avLst/>
          </a:prstGeom>
          <a:noFill/>
          <a:ln w="9525">
            <a:noFill/>
            <a:miter lim="800000"/>
            <a:headEnd/>
            <a:tailEnd/>
          </a:ln>
          <a:effectLst/>
        </p:spPr>
        <p:txBody>
          <a:bodyPr wrap="square">
            <a:spAutoFit/>
          </a:bodyPr>
          <a:lstStyle/>
          <a:p>
            <a:pPr>
              <a:defRPr/>
            </a:pPr>
            <a:r>
              <a:rPr lang="en-US" sz="3000" b="1" dirty="0">
                <a:latin typeface="Avenir"/>
                <a:cs typeface="Avenir"/>
              </a:rPr>
              <a:t>Q2. Until recently, bed bugs weren’t known to transmit ANY human disease. Now we know that they are capable of transmitting the protozoan that causes Chagas’ disease. Given what you know about the phylogeny, biology, and ecology of bed bugs, what OTHER human diseases are the likeliest candidates for transmission by bed bugs?</a:t>
            </a:r>
          </a:p>
        </p:txBody>
      </p:sp>
      <p:pic>
        <p:nvPicPr>
          <p:cNvPr id="2" name="Picture 1">
            <a:extLst>
              <a:ext uri="{FF2B5EF4-FFF2-40B4-BE49-F238E27FC236}">
                <a16:creationId xmlns:a16="http://schemas.microsoft.com/office/drawing/2014/main" id="{9FACBA41-11B5-F54D-A1B8-5709EE3A2B76}"/>
              </a:ext>
            </a:extLst>
          </p:cNvPr>
          <p:cNvPicPr>
            <a:picLocks noChangeAspect="1"/>
          </p:cNvPicPr>
          <p:nvPr/>
        </p:nvPicPr>
        <p:blipFill>
          <a:blip r:embed="rId3"/>
          <a:stretch>
            <a:fillRect/>
          </a:stretch>
        </p:blipFill>
        <p:spPr>
          <a:xfrm>
            <a:off x="4423139" y="4838225"/>
            <a:ext cx="3345721" cy="541574"/>
          </a:xfrm>
          <a:prstGeom prst="rect">
            <a:avLst/>
          </a:prstGeom>
        </p:spPr>
      </p:pic>
    </p:spTree>
    <p:extLst>
      <p:ext uri="{BB962C8B-B14F-4D97-AF65-F5344CB8AC3E}">
        <p14:creationId xmlns:p14="http://schemas.microsoft.com/office/powerpoint/2010/main" val="137365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9222-77BD-2947-BDD9-53FC68FA257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6F3252D-A9AA-934A-9F7D-531B1B56E2B6}"/>
              </a:ext>
            </a:extLst>
          </p:cNvPr>
          <p:cNvSpPr>
            <a:spLocks noGrp="1"/>
          </p:cNvSpPr>
          <p:nvPr>
            <p:ph type="subTitle" idx="1"/>
          </p:nvPr>
        </p:nvSpPr>
        <p:spPr/>
        <p:txBody>
          <a:bodyPr/>
          <a:lstStyle/>
          <a:p>
            <a:endParaRPr lang="en-US"/>
          </a:p>
        </p:txBody>
      </p:sp>
      <p:pic>
        <p:nvPicPr>
          <p:cNvPr id="5" name="slide.url=https://www.polleverywhere.com/discourses/VtK9A1KAtdiz7rfYLk6Mu">
            <a:extLst>
              <a:ext uri="{FF2B5EF4-FFF2-40B4-BE49-F238E27FC236}">
                <a16:creationId xmlns:a16="http://schemas.microsoft.com/office/drawing/2014/main" id="{E5700421-D73A-FB40-9F29-6543F063E449}"/>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5400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364085"/>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Q3. Black Death</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6096000" y="1245589"/>
            <a:ext cx="5635627" cy="3862596"/>
          </a:xfrm>
          <a:prstGeom prst="rect">
            <a:avLst/>
          </a:prstGeom>
          <a:noFill/>
          <a:ln w="9525">
            <a:noFill/>
            <a:miter lim="800000"/>
            <a:headEnd/>
            <a:tailEnd/>
          </a:ln>
          <a:effectLst/>
        </p:spPr>
        <p:txBody>
          <a:bodyPr wrap="square">
            <a:spAutoFit/>
          </a:bodyPr>
          <a:lstStyle/>
          <a:p>
            <a:pPr>
              <a:defRPr/>
            </a:pPr>
            <a:r>
              <a:rPr lang="en-US" sz="3500" dirty="0">
                <a:latin typeface="Avenir"/>
                <a:cs typeface="Avenir"/>
              </a:rPr>
              <a:t>What were the historical/ecological conditions that set the stage for the 14</a:t>
            </a:r>
            <a:r>
              <a:rPr lang="en-US" sz="3500" baseline="30000" dirty="0">
                <a:latin typeface="Avenir"/>
                <a:cs typeface="Avenir"/>
              </a:rPr>
              <a:t>th</a:t>
            </a:r>
            <a:r>
              <a:rPr lang="en-US" sz="3500" dirty="0">
                <a:latin typeface="Avenir"/>
                <a:cs typeface="Avenir"/>
              </a:rPr>
              <a:t> century Black Death? Generate as many ideas as you can think of.</a:t>
            </a:r>
          </a:p>
        </p:txBody>
      </p:sp>
      <p:sp>
        <p:nvSpPr>
          <p:cNvPr id="5" name="Rectangle 4">
            <a:extLst>
              <a:ext uri="{FF2B5EF4-FFF2-40B4-BE49-F238E27FC236}">
                <a16:creationId xmlns:a16="http://schemas.microsoft.com/office/drawing/2014/main" id="{04ACF7BE-A912-524C-AD45-3381DA4E8D59}"/>
              </a:ext>
            </a:extLst>
          </p:cNvPr>
          <p:cNvSpPr>
            <a:spLocks noChangeArrowheads="1"/>
          </p:cNvSpPr>
          <p:nvPr/>
        </p:nvSpPr>
        <p:spPr bwMode="auto">
          <a:xfrm>
            <a:off x="3394451" y="5550137"/>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(2 m), discuss with your group </a:t>
            </a:r>
          </a:p>
          <a:p>
            <a:pPr>
              <a:defRPr/>
            </a:pPr>
            <a:r>
              <a:rPr lang="en-US" sz="2600" b="1" dirty="0">
                <a:latin typeface="Avenir"/>
                <a:cs typeface="Avenir"/>
              </a:rPr>
              <a:t>(3 m), then share with the class (7 m).</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79104"/>
            <a:ext cx="3037028" cy="1234618"/>
          </a:xfrm>
          <a:prstGeom prst="rect">
            <a:avLst/>
          </a:prstGeom>
        </p:spPr>
      </p:pic>
      <p:pic>
        <p:nvPicPr>
          <p:cNvPr id="8" name="Picture 7">
            <a:extLst>
              <a:ext uri="{FF2B5EF4-FFF2-40B4-BE49-F238E27FC236}">
                <a16:creationId xmlns:a16="http://schemas.microsoft.com/office/drawing/2014/main" id="{C4C4D87D-E6BE-9748-9900-BBEEBFD88AC6}"/>
              </a:ext>
            </a:extLst>
          </p:cNvPr>
          <p:cNvPicPr>
            <a:picLocks noChangeAspect="1"/>
          </p:cNvPicPr>
          <p:nvPr/>
        </p:nvPicPr>
        <p:blipFill>
          <a:blip r:embed="rId5"/>
          <a:stretch>
            <a:fillRect/>
          </a:stretch>
        </p:blipFill>
        <p:spPr>
          <a:xfrm>
            <a:off x="541339" y="1289696"/>
            <a:ext cx="5296782" cy="3774383"/>
          </a:xfrm>
          <a:prstGeom prst="rect">
            <a:avLst/>
          </a:prstGeom>
        </p:spPr>
      </p:pic>
    </p:spTree>
    <p:extLst>
      <p:ext uri="{BB962C8B-B14F-4D97-AF65-F5344CB8AC3E}">
        <p14:creationId xmlns:p14="http://schemas.microsoft.com/office/powerpoint/2010/main" val="7730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6" name="Rectangle 5">
            <a:extLst>
              <a:ext uri="{FF2B5EF4-FFF2-40B4-BE49-F238E27FC236}">
                <a16:creationId xmlns:a16="http://schemas.microsoft.com/office/drawing/2014/main" id="{4A4ACFD1-19D8-3747-A881-18995BC2ED66}"/>
              </a:ext>
            </a:extLst>
          </p:cNvPr>
          <p:cNvSpPr>
            <a:spLocks noChangeArrowheads="1"/>
          </p:cNvSpPr>
          <p:nvPr/>
        </p:nvSpPr>
        <p:spPr bwMode="auto">
          <a:xfrm>
            <a:off x="541339" y="364085"/>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Q2. Black Death</a:t>
            </a:r>
            <a:endParaRPr lang="en-US" sz="3500" b="1" i="1" dirty="0">
              <a:latin typeface="Avenir"/>
              <a:cs typeface="Avenir"/>
            </a:endParaRPr>
          </a:p>
        </p:txBody>
      </p:sp>
    </p:spTree>
    <p:extLst>
      <p:ext uri="{BB962C8B-B14F-4D97-AF65-F5344CB8AC3E}">
        <p14:creationId xmlns:p14="http://schemas.microsoft.com/office/powerpoint/2010/main" val="231611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420258"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17</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Arthropods 2</a:t>
            </a:r>
          </a:p>
        </p:txBody>
      </p:sp>
    </p:spTree>
    <p:extLst>
      <p:ext uri="{BB962C8B-B14F-4D97-AF65-F5344CB8AC3E}">
        <p14:creationId xmlns:p14="http://schemas.microsoft.com/office/powerpoint/2010/main" val="4224403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7855</TotalTime>
  <Words>297</Words>
  <Application>Microsoft Macintosh PowerPoint</Application>
  <PresentationFormat>Widescreen</PresentationFormat>
  <Paragraphs>27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162</cp:revision>
  <dcterms:created xsi:type="dcterms:W3CDTF">2020-04-03T14:55:00Z</dcterms:created>
  <dcterms:modified xsi:type="dcterms:W3CDTF">2021-11-08T20:01:37Z</dcterms:modified>
</cp:coreProperties>
</file>