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480" r:id="rId2"/>
    <p:sldId id="306" r:id="rId3"/>
    <p:sldId id="1572" r:id="rId4"/>
    <p:sldId id="1574" r:id="rId5"/>
    <p:sldId id="723" r:id="rId6"/>
    <p:sldId id="1554" r:id="rId7"/>
    <p:sldId id="1575" r:id="rId8"/>
    <p:sldId id="1576" r:id="rId9"/>
    <p:sldId id="157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41"/>
    <p:restoredTop sz="95884"/>
  </p:normalViewPr>
  <p:slideViewPr>
    <p:cSldViewPr snapToGrid="0" snapToObjects="1">
      <p:cViewPr varScale="1">
        <p:scale>
          <a:sx n="113" d="100"/>
          <a:sy n="113" d="100"/>
        </p:scale>
        <p:origin x="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7DB66-C6D6-B24E-B345-FA3772C924EA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8707C-A528-5347-B512-111D9A72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97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95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Given what you know about parasites transmitted by contact with feces, what human diseases do you think might be transmitted when house flies visit human food?</a:t>
            </a:r>
          </a:p>
          <a:p>
            <a:r>
              <a:rPr lang="en-US"/>
              <a:t>https://www.polleverywhere.com/discourses/uZydAugABrYsqkLVtKDwv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34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6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Changes in any attribute of a population over time. </a:t>
            </a:r>
          </a:p>
          <a:p>
            <a:r>
              <a:rPr lang="en-US" dirty="0"/>
              <a:t>Evolutionary</a:t>
            </a:r>
            <a:r>
              <a:rPr lang="en-US" baseline="0" dirty="0"/>
              <a:t> change leads to adaptation and must involve a change in the frequency of individual genes in a population from generation to generation.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7FB9E2-7C0C-AB45-B0B4-06C6B1BD2B8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5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52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Changes in any attribute of a population over time. </a:t>
            </a:r>
          </a:p>
          <a:p>
            <a:r>
              <a:rPr lang="en-US" dirty="0"/>
              <a:t>Evolutionary</a:t>
            </a:r>
            <a:r>
              <a:rPr lang="en-US" baseline="0" dirty="0"/>
              <a:t> change leads to adaptation and must involve a change in the frequency of individual genes in a population from generation to generation.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7FB9E2-7C0C-AB45-B0B4-06C6B1BD2B8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09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38A5-77CF-4444-B9C4-4E86A2AEB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BB0CE-1E17-7E44-A60C-C4870D47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47BE3-EFDF-DA44-AA27-F0607BEFB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08DB-758A-CE42-BF14-C796921C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D87E2-36DD-094B-976D-5D590803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0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FA934-82C2-4642-9056-03D6888AC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7669D-25CA-F248-A4A3-81DBDBF73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7BB9E-51D5-534F-9A5F-0DE70E1D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600DF-C942-F44F-84F3-4E7BC2F0D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AEA3C-3249-9B4A-B424-1F83C20D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3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0C8A5-DD27-8040-BD1A-86BF1F293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36609-7FEC-1340-94C8-5409F510C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A5258-5E66-DE42-A23B-E1D3C015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8C25B-3FDB-BD4C-8299-934B911F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138FA-EF83-EA42-9E21-8B8892B6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3727-A794-4042-BF97-D4E5E255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B6DC3-C8EA-0441-8F53-7878D4469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03028-8ABF-084B-958C-E5D9B41B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0AB7C-ECF7-2E4C-924B-4E91B62D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AA8C5-6364-1B49-BF43-8C17388D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9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9ED12-49A7-1148-AA33-34CAB4FC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3A772-1ECD-0342-8A17-4FABBAEE7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0C112-BD32-3746-A4C3-943B604F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B27BC-3697-B548-91F3-BCBF3F5C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7D53-D2B9-684C-96F8-BB104413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1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2D9E-643B-7E4B-872E-9412A700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80E6-8617-AA4D-B46F-9CC4896C8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B783B-B1E8-C54D-8F59-3F89A76D1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AD1F-F077-684C-825B-C70FB96B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75C02-EF59-8A48-A2C8-380404CF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292BB-8AAE-DE4E-AEA5-D84CEBB0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71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12B8-927D-3440-A90F-CEE85721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37DF9-7AE9-244A-B880-477F5166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B2535-D060-6345-9A9D-248269C20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1F656-2CF8-3C40-BFA2-38D3E456A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9AB57-D4A7-A44B-9DC2-3238EBA3F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D1E4-9846-5948-BE81-54250E2A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27541-6DB6-BF46-9566-A28E02A6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06EEE-891D-834D-A782-1C80536A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5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8B81-6CFF-BB42-B48A-62FE961F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5E796-21ED-0646-ACBF-271AEEB7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8FDD5-F21A-134E-AA9A-2830EBC8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FD440-2197-894C-BBF5-275EB6A7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9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E7DC6-C98E-4D41-8312-C6A00B91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D30B3-F181-1740-9B5B-0C72FEA4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48BF8-D524-E946-A5F8-6EDB8EC6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6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8C6B-44FC-DF4B-A8BD-B9B86A46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512D-A868-3942-8652-3DCABEFC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B6CDD-B55E-CF40-A890-84FFA90C2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9B9BC-EA10-2643-91D2-3C7BEB05A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1C55D-AE82-E348-AA9F-92C25203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800D4-D451-3941-ABED-C84A7503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1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4BDC-8058-8A4C-9BB2-057FDB83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F7E264-76A7-5245-B655-C26D83912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22F39-AC8F-9242-8291-F11D54004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46B85-9220-174D-9DEE-0F36C128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13209-F023-304D-B738-0493FEA8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32D87-2351-334C-BE56-4B8A31CE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78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35E0A7-698E-D742-A4C4-45629B74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6F1A-825E-2B4D-8FFE-066CF32E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1E9B-BC61-3141-8DBB-53CB9EC8D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DE3A9-9D48-7D40-AF95-520AE186EA5D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4E5A4-CAAB-9C49-8EEB-830328D99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919D9-A8E0-C542-ADA8-7A31C9A61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7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20258" y="3013501"/>
            <a:ext cx="10896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Practical session 18</a:t>
            </a:r>
            <a:r>
              <a:rPr lang="en-US" sz="48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: </a:t>
            </a:r>
            <a:r>
              <a:rPr lang="en-US" sz="4800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Arthropods 3</a:t>
            </a:r>
          </a:p>
        </p:txBody>
      </p:sp>
    </p:spTree>
    <p:extLst>
      <p:ext uri="{BB962C8B-B14F-4D97-AF65-F5344CB8AC3E}">
        <p14:creationId xmlns:p14="http://schemas.microsoft.com/office/powerpoint/2010/main" val="111664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162" y="3099871"/>
            <a:ext cx="4426854" cy="27863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1923" y="779890"/>
            <a:ext cx="62148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venir Book" charset="0"/>
                <a:cs typeface="Avenir Book" charset="0"/>
              </a:rPr>
              <a:t>Order </a:t>
            </a:r>
            <a:r>
              <a:rPr lang="en-US" sz="4000" dirty="0" err="1">
                <a:solidFill>
                  <a:schemeClr val="bg1"/>
                </a:solidFill>
                <a:latin typeface="Avenir Book" charset="0"/>
                <a:cs typeface="Avenir Book" charset="0"/>
              </a:rPr>
              <a:t>Diptera</a:t>
            </a:r>
            <a:r>
              <a:rPr lang="en-US" sz="4000" dirty="0">
                <a:solidFill>
                  <a:schemeClr val="bg1"/>
                </a:solidFill>
                <a:latin typeface="Avenir Book" charset="0"/>
                <a:cs typeface="Avenir Book" charset="0"/>
              </a:rPr>
              <a:t> (flies)</a:t>
            </a:r>
          </a:p>
          <a:p>
            <a:r>
              <a:rPr lang="en-US" sz="4000" dirty="0">
                <a:solidFill>
                  <a:schemeClr val="bg1"/>
                </a:solidFill>
                <a:latin typeface="Avenir Book" charset="0"/>
                <a:cs typeface="Avenir Book" charset="0"/>
              </a:rPr>
              <a:t>	Family </a:t>
            </a:r>
            <a:r>
              <a:rPr lang="en-US" sz="4000" dirty="0" err="1">
                <a:solidFill>
                  <a:schemeClr val="bg1"/>
                </a:solidFill>
                <a:latin typeface="Avenir Book" charset="0"/>
                <a:cs typeface="Avenir Book" charset="0"/>
              </a:rPr>
              <a:t>Muscidae</a:t>
            </a:r>
            <a:endParaRPr lang="en-US" sz="4000" dirty="0">
              <a:solidFill>
                <a:schemeClr val="bg1"/>
              </a:solidFill>
              <a:latin typeface="Avenir Book" charset="0"/>
              <a:cs typeface="Avenir Book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Avenir Book" charset="0"/>
                <a:cs typeface="Avenir Book" charset="0"/>
              </a:rPr>
              <a:t>		common house fly			</a:t>
            </a:r>
            <a:endParaRPr lang="en-US" sz="4000" i="1" dirty="0">
              <a:solidFill>
                <a:schemeClr val="bg1"/>
              </a:solidFill>
              <a:latin typeface="Avenir Book" charset="0"/>
              <a:cs typeface="Avenir Book" charset="0"/>
            </a:endParaRPr>
          </a:p>
        </p:txBody>
      </p:sp>
      <p:sp>
        <p:nvSpPr>
          <p:cNvPr id="16385" name="Text Box 1027"/>
          <p:cNvSpPr txBox="1">
            <a:spLocks noChangeArrowheads="1"/>
          </p:cNvSpPr>
          <p:nvPr/>
        </p:nvSpPr>
        <p:spPr bwMode="auto">
          <a:xfrm>
            <a:off x="697984" y="2908011"/>
            <a:ext cx="667970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" charset="0"/>
                <a:ea typeface="ＭＳ Ｐゴシック" charset="0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2500" dirty="0" err="1">
                <a:solidFill>
                  <a:srgbClr val="FFFFFF"/>
                </a:solidFill>
                <a:latin typeface="Avenir Book" charset="0"/>
                <a:cs typeface="Avenir Book" charset="0"/>
              </a:rPr>
              <a:t>synanthropic</a:t>
            </a:r>
            <a:endParaRPr lang="en-US" sz="2500" dirty="0">
              <a:solidFill>
                <a:srgbClr val="FFFFFF"/>
              </a:solidFill>
              <a:latin typeface="Avenir Book" charset="0"/>
              <a:cs typeface="Avenir Book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Avenir Book" charset="0"/>
                <a:cs typeface="Avenir Book" charset="0"/>
              </a:rPr>
              <a:t>not vectors, but do carry disease.</a:t>
            </a:r>
          </a:p>
          <a:p>
            <a:pPr marL="457200" indent="-457200"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Avenir Book" charset="0"/>
                <a:cs typeface="Avenir Book" charset="0"/>
              </a:rPr>
              <a:t>how?</a:t>
            </a:r>
          </a:p>
          <a:p>
            <a:pPr marL="1200150" lvl="1" indent="-457200"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Avenir Book" charset="0"/>
                <a:cs typeface="Avenir Book" charset="0"/>
              </a:rPr>
              <a:t>hairy</a:t>
            </a:r>
          </a:p>
          <a:p>
            <a:pPr marL="1200150" lvl="1" indent="-457200"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Avenir Book" charset="0"/>
                <a:cs typeface="Avenir Book" charset="0"/>
              </a:rPr>
              <a:t>sticky foot pads</a:t>
            </a:r>
          </a:p>
          <a:p>
            <a:pPr marL="1200150" lvl="1" indent="-457200"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Avenir Book" charset="0"/>
                <a:cs typeface="Avenir Book" charset="0"/>
              </a:rPr>
              <a:t>love human food and human poo</a:t>
            </a:r>
          </a:p>
          <a:p>
            <a:pPr marL="1200150" lvl="1" indent="-457200"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Avenir Book" charset="0"/>
                <a:cs typeface="Avenir Book" charset="0"/>
              </a:rPr>
              <a:t>move easily between indoor and outdoor</a:t>
            </a:r>
          </a:p>
        </p:txBody>
      </p:sp>
    </p:spTree>
    <p:extLst>
      <p:ext uri="{BB962C8B-B14F-4D97-AF65-F5344CB8AC3E}">
        <p14:creationId xmlns:p14="http://schemas.microsoft.com/office/powerpoint/2010/main" val="31233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01509" y="1280894"/>
            <a:ext cx="1063413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latin typeface="Avenir"/>
                <a:cs typeface="Avenir"/>
              </a:rPr>
              <a:t>Q1. Given what you know about parasites transmitted by contact with feces, what human diseases do you think might be transmitted when house flies visit human food?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CBA41-11B5-F54D-A1B8-5709EE3A2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139" y="4636973"/>
            <a:ext cx="3345721" cy="5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55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890C-6557-D94B-82BB-3C2C1623FA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104F0F-E1A0-3343-A4D5-9F7BFF5A7D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discourses/uZydAugABrYsqkLVtKDwv">
            <a:extLst>
              <a:ext uri="{FF2B5EF4-FFF2-40B4-BE49-F238E27FC236}">
                <a16:creationId xmlns:a16="http://schemas.microsoft.com/office/drawing/2014/main" id="{FDA089C0-8E5A-E345-93FD-06F72C74869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6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E344C-83F1-EF43-BD0A-F5094F52E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9" y="364085"/>
            <a:ext cx="1110932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Q2. biological control</a:t>
            </a:r>
            <a:endParaRPr lang="en-US" sz="3500" b="1" i="1" dirty="0">
              <a:latin typeface="Avenir"/>
              <a:cs typeface="Aveni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1E09D-D5B4-3440-8015-552063EA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817" y="1667202"/>
            <a:ext cx="638471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venir"/>
                <a:cs typeface="Avenir"/>
              </a:rPr>
              <a:t>In Edwards and Leung 2009, you read about efforts to eradicate an invasive tunicate. You are tasked with designing a biological control intervention for achieving this goal. How will you do it?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ACF7BE-A912-524C-AD45-3381DA4E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451" y="5550137"/>
            <a:ext cx="848507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Ponder on your own (2 m), discuss with your group </a:t>
            </a:r>
          </a:p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(3 m), then share with the class (7 m).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70B30-0637-3040-852E-BF4B78D0F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70" y="5379104"/>
            <a:ext cx="3037028" cy="1234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EA177-7680-694A-B2EC-5153C69E0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70" y="1290212"/>
            <a:ext cx="4797456" cy="361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5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37AE3-B782-4641-8C9A-7A9115E2F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8" t="6285" r="7095" b="7757"/>
          <a:stretch/>
        </p:blipFill>
        <p:spPr>
          <a:xfrm>
            <a:off x="1128713" y="128588"/>
            <a:ext cx="9929812" cy="66155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3738-52F7-024A-B411-26AF52E70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9" y="364085"/>
            <a:ext cx="1110932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Q2. biological control</a:t>
            </a:r>
            <a:endParaRPr lang="en-US" sz="3500" b="1" i="1" dirty="0">
              <a:latin typeface="Avenir"/>
              <a:cs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316116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E344C-83F1-EF43-BD0A-F5094F52E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9" y="502244"/>
            <a:ext cx="1110932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Q3. ecology of onchocerciasis</a:t>
            </a:r>
            <a:endParaRPr lang="en-US" sz="3500" b="1" i="1" dirty="0">
              <a:latin typeface="Avenir"/>
              <a:cs typeface="Aveni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1E09D-D5B4-3440-8015-552063EA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5851" y="1558714"/>
            <a:ext cx="594367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venir"/>
                <a:cs typeface="Avenir"/>
              </a:rPr>
              <a:t>You are in charge of a forest restoration project in East Africa. Your job is to make sure that there are no negative human health consequences of this restoration project. How do you proceed?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ACF7BE-A912-524C-AD45-3381DA4E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451" y="5550137"/>
            <a:ext cx="848507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Ponder on your own (2 m), discuss with your group </a:t>
            </a:r>
          </a:p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(3 m), then share with the class (7 m).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70B30-0637-3040-852E-BF4B78D0F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70" y="5379104"/>
            <a:ext cx="3037028" cy="1234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114BB7-4799-0343-8B78-C54F467BF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39" y="1466904"/>
            <a:ext cx="5232414" cy="34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2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37AE3-B782-4641-8C9A-7A9115E2F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8" t="6285" r="7095" b="7757"/>
          <a:stretch/>
        </p:blipFill>
        <p:spPr>
          <a:xfrm>
            <a:off x="1128713" y="128588"/>
            <a:ext cx="9929812" cy="66155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E5BFC6-C131-7C46-BEE2-D07BB963F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9" y="502244"/>
            <a:ext cx="11109322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Q3. ecology of onchocerciasis</a:t>
            </a:r>
            <a:endParaRPr lang="en-US" sz="3500" b="1" i="1" dirty="0">
              <a:latin typeface="Avenir"/>
              <a:cs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68949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20258" y="3013501"/>
            <a:ext cx="10896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Practical session 18</a:t>
            </a:r>
            <a:r>
              <a:rPr lang="en-US" sz="48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: </a:t>
            </a:r>
            <a:r>
              <a:rPr lang="en-US" sz="4800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Arthropods 3</a:t>
            </a:r>
          </a:p>
        </p:txBody>
      </p:sp>
    </p:spTree>
    <p:extLst>
      <p:ext uri="{BB962C8B-B14F-4D97-AF65-F5344CB8AC3E}">
        <p14:creationId xmlns:p14="http://schemas.microsoft.com/office/powerpoint/2010/main" val="1082973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7849</TotalTime>
  <Words>342</Words>
  <Application>Microsoft Macintosh PowerPoint</Application>
  <PresentationFormat>Widescreen</PresentationFormat>
  <Paragraphs>40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Avenir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L. Wood</dc:creator>
  <cp:lastModifiedBy>Microsoft Office User</cp:lastModifiedBy>
  <cp:revision>163</cp:revision>
  <dcterms:created xsi:type="dcterms:W3CDTF">2020-04-03T14:55:00Z</dcterms:created>
  <dcterms:modified xsi:type="dcterms:W3CDTF">2021-11-10T19:13:00Z</dcterms:modified>
</cp:coreProperties>
</file>