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80" r:id="rId2"/>
    <p:sldId id="677" r:id="rId3"/>
    <p:sldId id="675" r:id="rId4"/>
    <p:sldId id="678" r:id="rId5"/>
    <p:sldId id="701" r:id="rId6"/>
    <p:sldId id="700" r:id="rId7"/>
    <p:sldId id="693" r:id="rId8"/>
    <p:sldId id="694" r:id="rId9"/>
    <p:sldId id="695" r:id="rId10"/>
    <p:sldId id="696" r:id="rId11"/>
    <p:sldId id="412" r:id="rId12"/>
    <p:sldId id="451" r:id="rId13"/>
    <p:sldId id="698" r:id="rId14"/>
    <p:sldId id="699" r:id="rId15"/>
    <p:sldId id="6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10/2/20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3</a:t>
            </a:fld>
            <a:endParaRPr lang="en-US"/>
          </a:p>
        </p:txBody>
      </p:sp>
    </p:spTree>
    <p:extLst>
      <p:ext uri="{BB962C8B-B14F-4D97-AF65-F5344CB8AC3E}">
        <p14:creationId xmlns:p14="http://schemas.microsoft.com/office/powerpoint/2010/main" val="132122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popping out babies?</a:t>
            </a:r>
          </a:p>
          <a:p>
            <a:r>
              <a:rPr lang="en-US"/>
              <a:t>https://www.polleverywhere.com/multiple_choice_polls/yX1dNBrTy4p1UBYoJhbrq?flow=Default&amp;onscreen=persist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400993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dispersal?</a:t>
            </a:r>
          </a:p>
          <a:p>
            <a:r>
              <a:rPr lang="en-US"/>
              <a:t>https://www.polleverywhere.com/multiple_choice_polls/0E0bZ4i1St4IxFjJ2AwXs?flow=Default&amp;onscreen=persist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72050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surviving in the environment?</a:t>
            </a:r>
          </a:p>
          <a:p>
            <a:r>
              <a:rPr lang="en-US"/>
              <a:t>https://www.polleverywhere.com/multiple_choice_polls/c75ZVabcHpxN7bTwJKWLb?flow=Default&amp;onscreen=persist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7</a:t>
            </a:fld>
            <a:endParaRPr lang="en-US"/>
          </a:p>
        </p:txBody>
      </p:sp>
    </p:spTree>
    <p:extLst>
      <p:ext uri="{BB962C8B-B14F-4D97-AF65-F5344CB8AC3E}">
        <p14:creationId xmlns:p14="http://schemas.microsoft.com/office/powerpoint/2010/main" val="16641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increasing body size?</a:t>
            </a:r>
          </a:p>
          <a:p>
            <a:r>
              <a:rPr lang="en-US"/>
              <a:t>https://www.polleverywhere.com/multiple_choice_polls/LmqHs6H1dWdE0h1aEiCtB?flow=Default&amp;onscreen=persist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8</a:t>
            </a:fld>
            <a:endParaRPr lang="en-US"/>
          </a:p>
        </p:txBody>
      </p:sp>
    </p:spTree>
    <p:extLst>
      <p:ext uri="{BB962C8B-B14F-4D97-AF65-F5344CB8AC3E}">
        <p14:creationId xmlns:p14="http://schemas.microsoft.com/office/powerpoint/2010/main" val="84300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acquiring food?</a:t>
            </a:r>
          </a:p>
          <a:p>
            <a:r>
              <a:rPr lang="en-US"/>
              <a:t>https://www.polleverywhere.com/multiple_choice_polls/shfhRBHLRmCQG9QXDwBgt?flow=Default&amp;onscreen=persist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9</a:t>
            </a:fld>
            <a:endParaRPr lang="en-US"/>
          </a:p>
        </p:txBody>
      </p:sp>
    </p:spTree>
    <p:extLst>
      <p:ext uri="{BB962C8B-B14F-4D97-AF65-F5344CB8AC3E}">
        <p14:creationId xmlns:p14="http://schemas.microsoft.com/office/powerpoint/2010/main" val="168826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it easier when it comes to avoiding species extinction?</a:t>
            </a:r>
          </a:p>
          <a:p>
            <a:r>
              <a:rPr lang="en-US"/>
              <a:t>https://www.polleverywhere.com/multiple_choice_polls/ePU9YsG7NCRM9THKWXCnW?flow=Default&amp;onscreen=persist</a:t>
            </a:r>
          </a:p>
        </p:txBody>
      </p:sp>
      <p:sp>
        <p:nvSpPr>
          <p:cNvPr id="4" name="Slide Number Placeholder 3"/>
          <p:cNvSpPr>
            <a:spLocks noGrp="1"/>
          </p:cNvSpPr>
          <p:nvPr>
            <p:ph type="sldNum" sz="quarter" idx="5"/>
          </p:nvPr>
        </p:nvSpPr>
        <p:spPr/>
        <p:txBody>
          <a:bodyPr/>
          <a:lstStyle/>
          <a:p>
            <a:fld id="{4218707C-A528-5347-B512-111D9A72273A}" type="slidenum">
              <a:rPr lang="en-US" smtClean="0"/>
              <a:t>10</a:t>
            </a:fld>
            <a:endParaRPr lang="en-US"/>
          </a:p>
        </p:txBody>
      </p:sp>
    </p:spTree>
    <p:extLst>
      <p:ext uri="{BB962C8B-B14F-4D97-AF65-F5344CB8AC3E}">
        <p14:creationId xmlns:p14="http://schemas.microsoft.com/office/powerpoint/2010/main" val="250671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FE1A8E2D-7E23-C441-AFB6-AE9CB57583CE}"/>
              </a:ext>
            </a:extLst>
          </p:cNvPr>
          <p:cNvSpPr>
            <a:spLocks noGrp="1" noRot="1" noChangeAspect="1" noChangeArrowheads="1" noTextEdit="1"/>
          </p:cNvSpPr>
          <p:nvPr>
            <p:ph type="sldImg"/>
          </p:nvPr>
        </p:nvSpPr>
        <p:spPr>
          <a:solidFill>
            <a:srgbClr val="FFFFFF"/>
          </a:solidFill>
          <a:ln/>
        </p:spPr>
      </p:sp>
      <p:sp>
        <p:nvSpPr>
          <p:cNvPr id="48130" name="Rectangle 3">
            <a:extLst>
              <a:ext uri="{FF2B5EF4-FFF2-40B4-BE49-F238E27FC236}">
                <a16:creationId xmlns:a16="http://schemas.microsoft.com/office/drawing/2014/main" id="{2CBE38A3-0889-804C-A431-034EDFB5A157}"/>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44568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might the complex life cycle of the trematodes have evolved from something simpler?</a:t>
            </a:r>
          </a:p>
          <a:p>
            <a:r>
              <a:rPr lang="en-US"/>
              <a:t>https://www.polleverywhere.com/discourses/QGA7vW5mB7q6NN4hnnoGO</a:t>
            </a:r>
          </a:p>
        </p:txBody>
      </p:sp>
      <p:sp>
        <p:nvSpPr>
          <p:cNvPr id="4" name="Slide Number Placeholder 3"/>
          <p:cNvSpPr>
            <a:spLocks noGrp="1"/>
          </p:cNvSpPr>
          <p:nvPr>
            <p:ph type="sldNum" sz="quarter" idx="5"/>
          </p:nvPr>
        </p:nvSpPr>
        <p:spPr/>
        <p:txBody>
          <a:bodyPr/>
          <a:lstStyle/>
          <a:p>
            <a:fld id="{4218707C-A528-5347-B512-111D9A72273A}" type="slidenum">
              <a:rPr lang="en-US" smtClean="0"/>
              <a:t>14</a:t>
            </a:fld>
            <a:endParaRPr lang="en-US"/>
          </a:p>
        </p:txBody>
      </p:sp>
    </p:spTree>
    <p:extLst>
      <p:ext uri="{BB962C8B-B14F-4D97-AF65-F5344CB8AC3E}">
        <p14:creationId xmlns:p14="http://schemas.microsoft.com/office/powerpoint/2010/main" val="102662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10/2/20</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10/2/20</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274838"/>
            <a:ext cx="10896600" cy="2308324"/>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Roman"/>
              </a:rPr>
              <a:t>Practical session 2</a:t>
            </a:r>
            <a:r>
              <a:rPr lang="en-US" sz="4800" dirty="0">
                <a:solidFill>
                  <a:schemeClr val="bg1">
                    <a:lumMod val="65000"/>
                  </a:schemeClr>
                </a:solidFill>
                <a:latin typeface="Avenir Book" panose="02000503020000020003" pitchFamily="2" charset="0"/>
                <a:cs typeface="Avenir Roman"/>
              </a:rPr>
              <a:t>: </a:t>
            </a:r>
            <a:r>
              <a:rPr lang="en-US" sz="4800" dirty="0">
                <a:solidFill>
                  <a:srgbClr val="FFFFFF"/>
                </a:solidFill>
                <a:latin typeface="Avenir Book" panose="02000503020000020003" pitchFamily="2" charset="0"/>
                <a:cs typeface="Avenir Roman"/>
              </a:rPr>
              <a:t>Adaptations to parasitism and introduction to the trematodes</a:t>
            </a:r>
          </a:p>
        </p:txBody>
      </p:sp>
    </p:spTree>
    <p:extLst>
      <p:ext uri="{BB962C8B-B14F-4D97-AF65-F5344CB8AC3E}">
        <p14:creationId xmlns:p14="http://schemas.microsoft.com/office/powerpoint/2010/main" val="111664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7795-ADE5-2C4D-89BD-F98B6CDD4EA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00B74D-BCDB-0E49-82DB-8117FBCEA25D}"/>
              </a:ext>
            </a:extLst>
          </p:cNvPr>
          <p:cNvSpPr>
            <a:spLocks noGrp="1"/>
          </p:cNvSpPr>
          <p:nvPr>
            <p:ph type="subTitle" idx="1"/>
          </p:nvPr>
        </p:nvSpPr>
        <p:spPr/>
        <p:txBody>
          <a:bodyPr/>
          <a:lstStyle/>
          <a:p>
            <a:endParaRPr lang="en-US"/>
          </a:p>
        </p:txBody>
      </p:sp>
      <p:pic>
        <p:nvPicPr>
          <p:cNvPr id="5" name="slide.url=https://www.polleverywhere.com/multiple_choice_polls/ePU9YsG7NCRM9THKWXCnW?flow=Default&amp;onscreen=persist">
            <a:extLst>
              <a:ext uri="{FF2B5EF4-FFF2-40B4-BE49-F238E27FC236}">
                <a16:creationId xmlns:a16="http://schemas.microsoft.com/office/drawing/2014/main" id="{6FEF6682-E241-C14D-9EAC-CB109978EFCD}"/>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5312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C8A648F7-C8C8-6448-AF22-4A59562D1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1"/>
            <a:ext cx="48133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a:extLst>
              <a:ext uri="{FF2B5EF4-FFF2-40B4-BE49-F238E27FC236}">
                <a16:creationId xmlns:a16="http://schemas.microsoft.com/office/drawing/2014/main" id="{43B90306-FE1B-324B-B75E-FCED5D332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014" y="1524000"/>
            <a:ext cx="1169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5486AC2C-AACE-1841-BC3D-F91F118CD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800600"/>
            <a:ext cx="1214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26">
            <a:extLst>
              <a:ext uri="{FF2B5EF4-FFF2-40B4-BE49-F238E27FC236}">
                <a16:creationId xmlns:a16="http://schemas.microsoft.com/office/drawing/2014/main" id="{A41A8C88-276D-D349-A10C-F15F32786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700" y="5410200"/>
            <a:ext cx="19685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4">
            <a:extLst>
              <a:ext uri="{FF2B5EF4-FFF2-40B4-BE49-F238E27FC236}">
                <a16:creationId xmlns:a16="http://schemas.microsoft.com/office/drawing/2014/main" id="{ECD5E3B1-566A-C244-BE95-2D1A5771DD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8915400" y="3733800"/>
            <a:ext cx="106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6">
            <a:extLst>
              <a:ext uri="{FF2B5EF4-FFF2-40B4-BE49-F238E27FC236}">
                <a16:creationId xmlns:a16="http://schemas.microsoft.com/office/drawing/2014/main" id="{98869391-C589-BD46-B653-263FED9BC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8229600" y="304800"/>
            <a:ext cx="1841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7">
            <a:extLst>
              <a:ext uri="{FF2B5EF4-FFF2-40B4-BE49-F238E27FC236}">
                <a16:creationId xmlns:a16="http://schemas.microsoft.com/office/drawing/2014/main" id="{D8240978-BB7B-1D49-B16A-6A71660AAF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63000" y="2065338"/>
            <a:ext cx="9906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18">
            <a:extLst>
              <a:ext uri="{FF2B5EF4-FFF2-40B4-BE49-F238E27FC236}">
                <a16:creationId xmlns:a16="http://schemas.microsoft.com/office/drawing/2014/main" id="{9429B04B-9D26-AB4A-9E1C-9030040BC537}"/>
              </a:ext>
            </a:extLst>
          </p:cNvPr>
          <p:cNvSpPr txBox="1">
            <a:spLocks noChangeArrowheads="1"/>
          </p:cNvSpPr>
          <p:nvPr/>
        </p:nvSpPr>
        <p:spPr bwMode="auto">
          <a:xfrm>
            <a:off x="1828800" y="11430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metacercaria</a:t>
            </a:r>
          </a:p>
        </p:txBody>
      </p:sp>
      <p:sp>
        <p:nvSpPr>
          <p:cNvPr id="47114" name="TextBox 19">
            <a:extLst>
              <a:ext uri="{FF2B5EF4-FFF2-40B4-BE49-F238E27FC236}">
                <a16:creationId xmlns:a16="http://schemas.microsoft.com/office/drawing/2014/main" id="{5D93CE3F-2237-9D40-AB63-7250DC6204B0}"/>
              </a:ext>
            </a:extLst>
          </p:cNvPr>
          <p:cNvSpPr txBox="1">
            <a:spLocks noChangeArrowheads="1"/>
          </p:cNvSpPr>
          <p:nvPr/>
        </p:nvSpPr>
        <p:spPr bwMode="auto">
          <a:xfrm>
            <a:off x="1752600" y="44196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cercaria</a:t>
            </a:r>
          </a:p>
        </p:txBody>
      </p:sp>
      <p:sp>
        <p:nvSpPr>
          <p:cNvPr id="47115" name="TextBox 20">
            <a:extLst>
              <a:ext uri="{FF2B5EF4-FFF2-40B4-BE49-F238E27FC236}">
                <a16:creationId xmlns:a16="http://schemas.microsoft.com/office/drawing/2014/main" id="{698256E0-DF94-874D-A576-83818A762DA5}"/>
              </a:ext>
            </a:extLst>
          </p:cNvPr>
          <p:cNvSpPr txBox="1">
            <a:spLocks noChangeArrowheads="1"/>
          </p:cNvSpPr>
          <p:nvPr/>
        </p:nvSpPr>
        <p:spPr bwMode="auto">
          <a:xfrm>
            <a:off x="8077200" y="1200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adult</a:t>
            </a:r>
          </a:p>
        </p:txBody>
      </p:sp>
      <p:sp>
        <p:nvSpPr>
          <p:cNvPr id="47116" name="TextBox 21">
            <a:extLst>
              <a:ext uri="{FF2B5EF4-FFF2-40B4-BE49-F238E27FC236}">
                <a16:creationId xmlns:a16="http://schemas.microsoft.com/office/drawing/2014/main" id="{0C4D3C11-4F79-EC44-B2BE-CAA69ACC6569}"/>
              </a:ext>
            </a:extLst>
          </p:cNvPr>
          <p:cNvSpPr txBox="1">
            <a:spLocks noChangeArrowheads="1"/>
          </p:cNvSpPr>
          <p:nvPr/>
        </p:nvSpPr>
        <p:spPr bwMode="auto">
          <a:xfrm>
            <a:off x="8229600" y="31242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egg</a:t>
            </a:r>
          </a:p>
        </p:txBody>
      </p:sp>
      <p:sp>
        <p:nvSpPr>
          <p:cNvPr id="47117" name="TextBox 22">
            <a:extLst>
              <a:ext uri="{FF2B5EF4-FFF2-40B4-BE49-F238E27FC236}">
                <a16:creationId xmlns:a16="http://schemas.microsoft.com/office/drawing/2014/main" id="{86073145-C04F-454E-B28C-F695ACCD6C08}"/>
              </a:ext>
            </a:extLst>
          </p:cNvPr>
          <p:cNvSpPr txBox="1">
            <a:spLocks noChangeArrowheads="1"/>
          </p:cNvSpPr>
          <p:nvPr/>
        </p:nvSpPr>
        <p:spPr bwMode="auto">
          <a:xfrm>
            <a:off x="8458200" y="48577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miracidium</a:t>
            </a:r>
          </a:p>
        </p:txBody>
      </p:sp>
      <p:sp>
        <p:nvSpPr>
          <p:cNvPr id="47118" name="TextBox 23">
            <a:extLst>
              <a:ext uri="{FF2B5EF4-FFF2-40B4-BE49-F238E27FC236}">
                <a16:creationId xmlns:a16="http://schemas.microsoft.com/office/drawing/2014/main" id="{BB4DF4E4-2435-4441-A139-A8BFB2A9B3B6}"/>
              </a:ext>
            </a:extLst>
          </p:cNvPr>
          <p:cNvSpPr txBox="1">
            <a:spLocks noChangeArrowheads="1"/>
          </p:cNvSpPr>
          <p:nvPr/>
        </p:nvSpPr>
        <p:spPr bwMode="auto">
          <a:xfrm>
            <a:off x="8305800" y="63817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r>
              <a:rPr lang="en-US" altLang="en-US" sz="2000">
                <a:solidFill>
                  <a:schemeClr val="bg1"/>
                </a:solidFill>
                <a:latin typeface="Times New Roman" panose="02020603050405020304" pitchFamily="18" charset="0"/>
              </a:rPr>
              <a:t>redia</a:t>
            </a:r>
          </a:p>
        </p:txBody>
      </p:sp>
      <p:sp>
        <p:nvSpPr>
          <p:cNvPr id="47119" name="Content Placeholder 1">
            <a:extLst>
              <a:ext uri="{FF2B5EF4-FFF2-40B4-BE49-F238E27FC236}">
                <a16:creationId xmlns:a16="http://schemas.microsoft.com/office/drawing/2014/main" id="{96CBA30A-C685-774D-8BA4-B12EB8438624}"/>
              </a:ext>
            </a:extLst>
          </p:cNvPr>
          <p:cNvSpPr txBox="1">
            <a:spLocks/>
          </p:cNvSpPr>
          <p:nvPr/>
        </p:nvSpPr>
        <p:spPr bwMode="auto">
          <a:xfrm>
            <a:off x="5029200" y="1295400"/>
            <a:ext cx="2514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spcBef>
                <a:spcPct val="20000"/>
              </a:spcBef>
            </a:pPr>
            <a:r>
              <a:rPr lang="en-US" altLang="en-US" sz="2500">
                <a:latin typeface="Avenir Roman" panose="02000503020000020003" pitchFamily="2" charset="0"/>
              </a:rPr>
              <a:t>definitive host</a:t>
            </a:r>
          </a:p>
        </p:txBody>
      </p:sp>
      <p:sp>
        <p:nvSpPr>
          <p:cNvPr id="47120" name="Content Placeholder 1">
            <a:extLst>
              <a:ext uri="{FF2B5EF4-FFF2-40B4-BE49-F238E27FC236}">
                <a16:creationId xmlns:a16="http://schemas.microsoft.com/office/drawing/2014/main" id="{139A7F70-8179-6043-989F-50ADC6D5C699}"/>
              </a:ext>
            </a:extLst>
          </p:cNvPr>
          <p:cNvSpPr txBox="1">
            <a:spLocks/>
          </p:cNvSpPr>
          <p:nvPr/>
        </p:nvSpPr>
        <p:spPr bwMode="auto">
          <a:xfrm>
            <a:off x="4800600" y="5257800"/>
            <a:ext cx="2895600" cy="838200"/>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spcBef>
                <a:spcPct val="20000"/>
              </a:spcBef>
            </a:pPr>
            <a:r>
              <a:rPr lang="en-US" altLang="en-US" sz="2500">
                <a:latin typeface="Avenir Roman" panose="02000503020000020003" pitchFamily="2" charset="0"/>
              </a:rPr>
              <a:t>first intermediate host</a:t>
            </a:r>
          </a:p>
        </p:txBody>
      </p:sp>
      <p:sp>
        <p:nvSpPr>
          <p:cNvPr id="47121" name="Content Placeholder 1">
            <a:extLst>
              <a:ext uri="{FF2B5EF4-FFF2-40B4-BE49-F238E27FC236}">
                <a16:creationId xmlns:a16="http://schemas.microsoft.com/office/drawing/2014/main" id="{AB12F20F-99C3-FF44-83D4-DAEAE6F9011A}"/>
              </a:ext>
            </a:extLst>
          </p:cNvPr>
          <p:cNvSpPr txBox="1">
            <a:spLocks/>
          </p:cNvSpPr>
          <p:nvPr/>
        </p:nvSpPr>
        <p:spPr bwMode="auto">
          <a:xfrm>
            <a:off x="1676400" y="3124200"/>
            <a:ext cx="2895600" cy="838200"/>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pPr algn="ctr">
              <a:spcBef>
                <a:spcPct val="20000"/>
              </a:spcBef>
            </a:pPr>
            <a:r>
              <a:rPr lang="en-US" altLang="en-US" sz="2500">
                <a:latin typeface="Avenir Roman" panose="02000503020000020003" pitchFamily="2" charset="0"/>
              </a:rPr>
              <a:t>second intermediate hosts</a:t>
            </a:r>
          </a:p>
        </p:txBody>
      </p:sp>
    </p:spTree>
    <p:extLst>
      <p:ext uri="{BB962C8B-B14F-4D97-AF65-F5344CB8AC3E}">
        <p14:creationId xmlns:p14="http://schemas.microsoft.com/office/powerpoint/2010/main" val="40527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7C986A84-3E3E-6748-A892-3B27FE2496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0"/>
            <a:ext cx="7762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07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233503"/>
            <a:ext cx="11649060" cy="707886"/>
          </a:xfrm>
          <a:prstGeom prst="rect">
            <a:avLst/>
          </a:prstGeom>
          <a:noFill/>
          <a:ln w="9525">
            <a:noFill/>
            <a:miter lim="800000"/>
            <a:headEnd/>
            <a:tailEnd/>
          </a:ln>
          <a:effectLst/>
        </p:spPr>
        <p:txBody>
          <a:bodyPr wrap="square">
            <a:spAutoFit/>
          </a:bodyPr>
          <a:lstStyle/>
          <a:p>
            <a:pPr algn="ctr">
              <a:defRPr/>
            </a:pPr>
            <a:r>
              <a:rPr lang="en-US" sz="4000" b="1" dirty="0">
                <a:latin typeface="Avenir Roman"/>
                <a:cs typeface="Avenir Roman"/>
              </a:rPr>
              <a:t>Q2. evolution of the trematode life cycle</a:t>
            </a:r>
          </a:p>
        </p:txBody>
      </p:sp>
      <p:sp>
        <p:nvSpPr>
          <p:cNvPr id="5" name="Rectangle 4">
            <a:extLst>
              <a:ext uri="{FF2B5EF4-FFF2-40B4-BE49-F238E27FC236}">
                <a16:creationId xmlns:a16="http://schemas.microsoft.com/office/drawing/2014/main" id="{D83FDACC-4EF5-E74C-8D56-ECAC6322227B}"/>
              </a:ext>
            </a:extLst>
          </p:cNvPr>
          <p:cNvSpPr>
            <a:spLocks noChangeArrowheads="1"/>
          </p:cNvSpPr>
          <p:nvPr/>
        </p:nvSpPr>
        <p:spPr bwMode="auto">
          <a:xfrm>
            <a:off x="3887389" y="5614537"/>
            <a:ext cx="9074944" cy="1015663"/>
          </a:xfrm>
          <a:prstGeom prst="rect">
            <a:avLst/>
          </a:prstGeom>
          <a:noFill/>
          <a:ln w="9525">
            <a:noFill/>
            <a:miter lim="800000"/>
            <a:headEnd/>
            <a:tailEnd/>
          </a:ln>
          <a:effectLst/>
        </p:spPr>
        <p:txBody>
          <a:bodyPr wrap="square">
            <a:spAutoFit/>
          </a:bodyPr>
          <a:lstStyle/>
          <a:p>
            <a:pPr>
              <a:defRPr/>
            </a:pPr>
            <a:r>
              <a:rPr lang="en-US" sz="3000" b="1" dirty="0">
                <a:latin typeface="Avenir Roman"/>
                <a:cs typeface="Avenir Roman"/>
              </a:rPr>
              <a:t>Work out the answer on your own. </a:t>
            </a:r>
          </a:p>
          <a:p>
            <a:pPr>
              <a:defRPr/>
            </a:pPr>
            <a:r>
              <a:rPr lang="en-US" sz="3000" b="1" dirty="0">
                <a:latin typeface="Avenir Roman"/>
                <a:cs typeface="Avenir Roman"/>
              </a:rPr>
              <a:t>Then share your answer with the class.</a:t>
            </a: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781779" y="5481310"/>
            <a:ext cx="3037028" cy="1234618"/>
          </a:xfrm>
          <a:prstGeom prst="rect">
            <a:avLst/>
          </a:prstGeom>
        </p:spPr>
      </p:pic>
      <p:sp>
        <p:nvSpPr>
          <p:cNvPr id="4" name="Rectangle 3"/>
          <p:cNvSpPr>
            <a:spLocks noChangeArrowheads="1"/>
          </p:cNvSpPr>
          <p:nvPr/>
        </p:nvSpPr>
        <p:spPr bwMode="auto">
          <a:xfrm>
            <a:off x="5316257" y="1353838"/>
            <a:ext cx="6179363" cy="3985706"/>
          </a:xfrm>
          <a:prstGeom prst="rect">
            <a:avLst/>
          </a:prstGeom>
          <a:noFill/>
          <a:ln w="9525">
            <a:noFill/>
            <a:miter lim="800000"/>
            <a:headEnd/>
            <a:tailEnd/>
          </a:ln>
          <a:effectLst/>
        </p:spPr>
        <p:txBody>
          <a:bodyPr wrap="square">
            <a:spAutoFit/>
          </a:bodyPr>
          <a:lstStyle/>
          <a:p>
            <a:pPr>
              <a:defRPr/>
            </a:pPr>
            <a:r>
              <a:rPr lang="en-US" sz="2300" dirty="0">
                <a:latin typeface="Avenir Roman"/>
                <a:cs typeface="Avenir Roman"/>
              </a:rPr>
              <a:t>Trematodes have wild life cycles, and you might find yourself thinking: how and why would such a complex, precarious, fragile thing evolve?</a:t>
            </a:r>
          </a:p>
          <a:p>
            <a:pPr>
              <a:defRPr/>
            </a:pPr>
            <a:endParaRPr lang="en-US" sz="2300" dirty="0">
              <a:latin typeface="Avenir Roman"/>
              <a:cs typeface="Avenir Roman"/>
            </a:endParaRPr>
          </a:p>
          <a:p>
            <a:pPr>
              <a:defRPr/>
            </a:pPr>
            <a:r>
              <a:rPr lang="en-US" sz="2300" dirty="0">
                <a:latin typeface="Avenir Roman"/>
                <a:cs typeface="Avenir Roman"/>
              </a:rPr>
              <a:t>Propose a solution. How might the complex life cycle of the trematodes have evolved from something simpler? What selective pressures might have driven the evolution of the complex life cycle?</a:t>
            </a:r>
          </a:p>
          <a:p>
            <a:pPr marL="457200" indent="-457200">
              <a:buFont typeface="+mj-lt"/>
              <a:buAutoNum type="arabicPeriod"/>
              <a:defRPr/>
            </a:pPr>
            <a:endParaRPr lang="en-US" sz="2300" dirty="0">
              <a:latin typeface="Avenir Roman"/>
              <a:cs typeface="Avenir Roman"/>
            </a:endParaRPr>
          </a:p>
        </p:txBody>
      </p:sp>
      <p:pic>
        <p:nvPicPr>
          <p:cNvPr id="7" name="Picture 2">
            <a:extLst>
              <a:ext uri="{FF2B5EF4-FFF2-40B4-BE49-F238E27FC236}">
                <a16:creationId xmlns:a16="http://schemas.microsoft.com/office/drawing/2014/main" id="{CB231FE8-4F2F-0748-B79D-EC4EAEC50C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940" y="1330686"/>
            <a:ext cx="4119562" cy="36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866E-69A3-AA48-B4D4-B69D5490EC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4E69B67-624F-9449-A617-7356255DA463}"/>
              </a:ext>
            </a:extLst>
          </p:cNvPr>
          <p:cNvSpPr>
            <a:spLocks noGrp="1"/>
          </p:cNvSpPr>
          <p:nvPr>
            <p:ph type="subTitle" idx="1"/>
          </p:nvPr>
        </p:nvSpPr>
        <p:spPr/>
        <p:txBody>
          <a:bodyPr/>
          <a:lstStyle/>
          <a:p>
            <a:endParaRPr lang="en-US"/>
          </a:p>
        </p:txBody>
      </p:sp>
      <p:pic>
        <p:nvPicPr>
          <p:cNvPr id="5" name="slide.url=https://www.polleverywhere.com/discourses/QGA7vW5mB7q6NN4hnnoGO">
            <a:extLst>
              <a:ext uri="{FF2B5EF4-FFF2-40B4-BE49-F238E27FC236}">
                <a16:creationId xmlns:a16="http://schemas.microsoft.com/office/drawing/2014/main" id="{60286F94-2CC9-4B4B-8C62-E27C6C48853C}"/>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50413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274838"/>
            <a:ext cx="10896600" cy="2308324"/>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Roman"/>
              </a:rPr>
              <a:t>Practical session 2</a:t>
            </a:r>
            <a:r>
              <a:rPr lang="en-US" sz="4800" dirty="0">
                <a:solidFill>
                  <a:schemeClr val="bg1">
                    <a:lumMod val="65000"/>
                  </a:schemeClr>
                </a:solidFill>
                <a:latin typeface="Avenir Book" panose="02000503020000020003" pitchFamily="2" charset="0"/>
                <a:cs typeface="Avenir Roman"/>
              </a:rPr>
              <a:t>: </a:t>
            </a:r>
            <a:r>
              <a:rPr lang="en-US" sz="4800" dirty="0">
                <a:solidFill>
                  <a:srgbClr val="FFFFFF"/>
                </a:solidFill>
                <a:latin typeface="Avenir Book" panose="02000503020000020003" pitchFamily="2" charset="0"/>
                <a:cs typeface="Avenir Roman"/>
              </a:rPr>
              <a:t>Adaptations to parasitism and introduction to the trematodes</a:t>
            </a:r>
          </a:p>
        </p:txBody>
      </p:sp>
    </p:spTree>
    <p:extLst>
      <p:ext uri="{BB962C8B-B14F-4D97-AF65-F5344CB8AC3E}">
        <p14:creationId xmlns:p14="http://schemas.microsoft.com/office/powerpoint/2010/main" val="142007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347806"/>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Roman"/>
                <a:cs typeface="Avenir Roman"/>
              </a:rPr>
              <a:t>Q1. food conversion efficiency in parasites</a:t>
            </a:r>
          </a:p>
        </p:txBody>
      </p:sp>
      <p:sp>
        <p:nvSpPr>
          <p:cNvPr id="5" name="Rectangle 4">
            <a:extLst>
              <a:ext uri="{FF2B5EF4-FFF2-40B4-BE49-F238E27FC236}">
                <a16:creationId xmlns:a16="http://schemas.microsoft.com/office/drawing/2014/main" id="{D83FDACC-4EF5-E74C-8D56-ECAC6322227B}"/>
              </a:ext>
            </a:extLst>
          </p:cNvPr>
          <p:cNvSpPr>
            <a:spLocks noChangeArrowheads="1"/>
          </p:cNvSpPr>
          <p:nvPr/>
        </p:nvSpPr>
        <p:spPr bwMode="auto">
          <a:xfrm>
            <a:off x="3887389" y="5614537"/>
            <a:ext cx="9074944" cy="1015663"/>
          </a:xfrm>
          <a:prstGeom prst="rect">
            <a:avLst/>
          </a:prstGeom>
          <a:noFill/>
          <a:ln w="9525">
            <a:noFill/>
            <a:miter lim="800000"/>
            <a:headEnd/>
            <a:tailEnd/>
          </a:ln>
          <a:effectLst/>
        </p:spPr>
        <p:txBody>
          <a:bodyPr wrap="square">
            <a:spAutoFit/>
          </a:bodyPr>
          <a:lstStyle/>
          <a:p>
            <a:pPr>
              <a:defRPr/>
            </a:pPr>
            <a:r>
              <a:rPr lang="en-US" sz="3000" b="1" dirty="0">
                <a:latin typeface="Avenir Roman"/>
                <a:cs typeface="Avenir Roman"/>
              </a:rPr>
              <a:t>Work out the answer on your own. </a:t>
            </a:r>
          </a:p>
          <a:p>
            <a:pPr>
              <a:defRPr/>
            </a:pPr>
            <a:r>
              <a:rPr lang="en-US" sz="3000" b="1" dirty="0">
                <a:latin typeface="Avenir Roman"/>
                <a:cs typeface="Avenir Roman"/>
              </a:rPr>
              <a:t>Then compare answers with a partner.</a:t>
            </a: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781779" y="5481310"/>
            <a:ext cx="3037028" cy="1234618"/>
          </a:xfrm>
          <a:prstGeom prst="rect">
            <a:avLst/>
          </a:prstGeom>
        </p:spPr>
      </p:pic>
      <p:sp>
        <p:nvSpPr>
          <p:cNvPr id="4" name="Rectangle 3"/>
          <p:cNvSpPr>
            <a:spLocks noChangeArrowheads="1"/>
          </p:cNvSpPr>
          <p:nvPr/>
        </p:nvSpPr>
        <p:spPr bwMode="auto">
          <a:xfrm>
            <a:off x="5372100" y="1330515"/>
            <a:ext cx="6376980" cy="3939540"/>
          </a:xfrm>
          <a:prstGeom prst="rect">
            <a:avLst/>
          </a:prstGeom>
          <a:noFill/>
          <a:ln w="9525">
            <a:noFill/>
            <a:miter lim="800000"/>
            <a:headEnd/>
            <a:tailEnd/>
          </a:ln>
          <a:effectLst/>
        </p:spPr>
        <p:txBody>
          <a:bodyPr wrap="square">
            <a:spAutoFit/>
          </a:bodyPr>
          <a:lstStyle/>
          <a:p>
            <a:pPr>
              <a:defRPr/>
            </a:pPr>
            <a:r>
              <a:rPr lang="en-US" sz="2500" dirty="0">
                <a:latin typeface="Avenir Roman"/>
                <a:cs typeface="Avenir Roman"/>
              </a:rPr>
              <a:t>Although tapeworms have a reputation for causing weight loss or wasting in their hosts, each worm takes very little energy from its host and uses what energy it takes very efficiently. Brainstorm possible answers to the following questions:</a:t>
            </a:r>
          </a:p>
          <a:p>
            <a:pPr marL="342900" indent="-342900">
              <a:buFont typeface="Arial" panose="020B0604020202020204" pitchFamily="34" charset="0"/>
              <a:buChar char="•"/>
              <a:defRPr/>
            </a:pPr>
            <a:r>
              <a:rPr lang="en-US" sz="2500" b="1" dirty="0">
                <a:latin typeface="Avenir Roman"/>
                <a:cs typeface="Avenir Roman"/>
              </a:rPr>
              <a:t>Why</a:t>
            </a:r>
            <a:r>
              <a:rPr lang="en-US" sz="2500" dirty="0">
                <a:latin typeface="Avenir Roman"/>
                <a:cs typeface="Avenir Roman"/>
              </a:rPr>
              <a:t> are tapeworms so efficient?</a:t>
            </a:r>
          </a:p>
          <a:p>
            <a:pPr marL="342900" indent="-342900">
              <a:buFont typeface="Arial" panose="020B0604020202020204" pitchFamily="34" charset="0"/>
              <a:buChar char="•"/>
              <a:defRPr/>
            </a:pPr>
            <a:r>
              <a:rPr lang="en-US" sz="2500" b="1" dirty="0">
                <a:latin typeface="Avenir Roman"/>
                <a:cs typeface="Avenir Roman"/>
              </a:rPr>
              <a:t>Why</a:t>
            </a:r>
            <a:r>
              <a:rPr lang="en-US" sz="2500" dirty="0">
                <a:latin typeface="Avenir Roman"/>
                <a:cs typeface="Avenir Roman"/>
              </a:rPr>
              <a:t> don’t hosts have food conversion efficiencies equal to those of their parasites?</a:t>
            </a:r>
          </a:p>
        </p:txBody>
      </p:sp>
      <p:pic>
        <p:nvPicPr>
          <p:cNvPr id="2" name="Picture 1">
            <a:extLst>
              <a:ext uri="{FF2B5EF4-FFF2-40B4-BE49-F238E27FC236}">
                <a16:creationId xmlns:a16="http://schemas.microsoft.com/office/drawing/2014/main" id="{960A6730-4101-BA45-AAAF-99AA724B177D}"/>
              </a:ext>
            </a:extLst>
          </p:cNvPr>
          <p:cNvPicPr>
            <a:picLocks noChangeAspect="1"/>
          </p:cNvPicPr>
          <p:nvPr/>
        </p:nvPicPr>
        <p:blipFill>
          <a:blip r:embed="rId4"/>
          <a:stretch>
            <a:fillRect/>
          </a:stretch>
        </p:blipFill>
        <p:spPr>
          <a:xfrm>
            <a:off x="500072" y="1421762"/>
            <a:ext cx="4608720" cy="3369003"/>
          </a:xfrm>
          <a:prstGeom prst="rect">
            <a:avLst/>
          </a:prstGeom>
        </p:spPr>
      </p:pic>
    </p:spTree>
    <p:extLst>
      <p:ext uri="{BB962C8B-B14F-4D97-AF65-F5344CB8AC3E}">
        <p14:creationId xmlns:p14="http://schemas.microsoft.com/office/powerpoint/2010/main" val="1904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7" name="Rectangle 6">
            <a:extLst>
              <a:ext uri="{FF2B5EF4-FFF2-40B4-BE49-F238E27FC236}">
                <a16:creationId xmlns:a16="http://schemas.microsoft.com/office/drawing/2014/main" id="{29291C35-659C-8542-A879-412563D2E1F1}"/>
              </a:ext>
            </a:extLst>
          </p:cNvPr>
          <p:cNvSpPr>
            <a:spLocks noChangeArrowheads="1"/>
          </p:cNvSpPr>
          <p:nvPr/>
        </p:nvSpPr>
        <p:spPr bwMode="auto">
          <a:xfrm>
            <a:off x="271470" y="50392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Roman"/>
                <a:cs typeface="Avenir Roman"/>
              </a:rPr>
              <a:t>Q1. food conversion efficiency in parasites</a:t>
            </a:r>
          </a:p>
        </p:txBody>
      </p:sp>
    </p:spTree>
    <p:extLst>
      <p:ext uri="{BB962C8B-B14F-4D97-AF65-F5344CB8AC3E}">
        <p14:creationId xmlns:p14="http://schemas.microsoft.com/office/powerpoint/2010/main" val="53712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233503"/>
            <a:ext cx="11649060" cy="707886"/>
          </a:xfrm>
          <a:prstGeom prst="rect">
            <a:avLst/>
          </a:prstGeom>
          <a:noFill/>
          <a:ln w="9525">
            <a:noFill/>
            <a:miter lim="800000"/>
            <a:headEnd/>
            <a:tailEnd/>
          </a:ln>
          <a:effectLst/>
        </p:spPr>
        <p:txBody>
          <a:bodyPr wrap="square">
            <a:spAutoFit/>
          </a:bodyPr>
          <a:lstStyle/>
          <a:p>
            <a:pPr algn="ctr">
              <a:defRPr/>
            </a:pPr>
            <a:r>
              <a:rPr lang="en-US" sz="4000" b="1" dirty="0">
                <a:latin typeface="Avenir Roman"/>
                <a:cs typeface="Avenir Roman"/>
              </a:rPr>
              <a:t>Q2. who has it easier?</a:t>
            </a: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781779" y="5481310"/>
            <a:ext cx="3037028" cy="1234618"/>
          </a:xfrm>
          <a:prstGeom prst="rect">
            <a:avLst/>
          </a:prstGeom>
        </p:spPr>
      </p:pic>
      <p:sp>
        <p:nvSpPr>
          <p:cNvPr id="4" name="Rectangle 3"/>
          <p:cNvSpPr>
            <a:spLocks noChangeArrowheads="1"/>
          </p:cNvSpPr>
          <p:nvPr/>
        </p:nvSpPr>
        <p:spPr bwMode="auto">
          <a:xfrm>
            <a:off x="5716309" y="1139519"/>
            <a:ext cx="6179363" cy="4339650"/>
          </a:xfrm>
          <a:prstGeom prst="rect">
            <a:avLst/>
          </a:prstGeom>
          <a:noFill/>
          <a:ln w="9525">
            <a:noFill/>
            <a:miter lim="800000"/>
            <a:headEnd/>
            <a:tailEnd/>
          </a:ln>
          <a:effectLst/>
        </p:spPr>
        <p:txBody>
          <a:bodyPr wrap="square">
            <a:spAutoFit/>
          </a:bodyPr>
          <a:lstStyle/>
          <a:p>
            <a:pPr>
              <a:defRPr/>
            </a:pPr>
            <a:r>
              <a:rPr lang="en-US" sz="2300" dirty="0">
                <a:latin typeface="Avenir Roman"/>
                <a:cs typeface="Avenir Roman"/>
              </a:rPr>
              <a:t>Life always forces trade-offs, but those trade-offs look different for parasites than they do for free-living species. Who has it better for each of the following processes – free-living species or parasitic species? Why?</a:t>
            </a:r>
          </a:p>
          <a:p>
            <a:pPr marL="457200" indent="-457200">
              <a:buFont typeface="+mj-lt"/>
              <a:buAutoNum type="arabicPeriod"/>
              <a:defRPr/>
            </a:pPr>
            <a:r>
              <a:rPr lang="en-US" sz="2300" dirty="0">
                <a:latin typeface="Avenir Roman"/>
                <a:cs typeface="Avenir Roman"/>
              </a:rPr>
              <a:t>Popping out babies</a:t>
            </a:r>
          </a:p>
          <a:p>
            <a:pPr marL="457200" indent="-457200">
              <a:buFont typeface="+mj-lt"/>
              <a:buAutoNum type="arabicPeriod"/>
              <a:defRPr/>
            </a:pPr>
            <a:r>
              <a:rPr lang="en-US" sz="2300" dirty="0">
                <a:latin typeface="Avenir Roman"/>
                <a:cs typeface="Avenir Roman"/>
              </a:rPr>
              <a:t>Dispersing to a new habitat</a:t>
            </a:r>
          </a:p>
          <a:p>
            <a:pPr marL="457200" indent="-457200">
              <a:buFont typeface="+mj-lt"/>
              <a:buAutoNum type="arabicPeriod"/>
              <a:defRPr/>
            </a:pPr>
            <a:r>
              <a:rPr lang="en-US" sz="2300" dirty="0">
                <a:latin typeface="Avenir Roman"/>
                <a:cs typeface="Avenir Roman"/>
              </a:rPr>
              <a:t>Surviving in your environment</a:t>
            </a:r>
          </a:p>
          <a:p>
            <a:pPr marL="457200" indent="-457200">
              <a:buFont typeface="+mj-lt"/>
              <a:buAutoNum type="arabicPeriod"/>
              <a:defRPr/>
            </a:pPr>
            <a:r>
              <a:rPr lang="en-US" sz="2300" dirty="0">
                <a:latin typeface="Avenir Roman"/>
                <a:cs typeface="Avenir Roman"/>
              </a:rPr>
              <a:t>Increasing your body size</a:t>
            </a:r>
          </a:p>
          <a:p>
            <a:pPr marL="457200" indent="-457200">
              <a:buFont typeface="+mj-lt"/>
              <a:buAutoNum type="arabicPeriod"/>
              <a:defRPr/>
            </a:pPr>
            <a:r>
              <a:rPr lang="en-US" sz="2300" dirty="0">
                <a:latin typeface="Avenir Roman"/>
                <a:cs typeface="Avenir Roman"/>
              </a:rPr>
              <a:t>Acquiring food</a:t>
            </a:r>
          </a:p>
          <a:p>
            <a:pPr marL="457200" indent="-457200">
              <a:buFont typeface="+mj-lt"/>
              <a:buAutoNum type="arabicPeriod"/>
              <a:defRPr/>
            </a:pPr>
            <a:r>
              <a:rPr lang="en-US" sz="2300" dirty="0">
                <a:latin typeface="Avenir Roman"/>
                <a:cs typeface="Avenir Roman"/>
              </a:rPr>
              <a:t>Avoiding the extinction of your species</a:t>
            </a:r>
          </a:p>
          <a:p>
            <a:pPr marL="457200" indent="-457200">
              <a:buFont typeface="+mj-lt"/>
              <a:buAutoNum type="arabicPeriod"/>
              <a:defRPr/>
            </a:pPr>
            <a:endParaRPr lang="en-US" sz="2300" dirty="0">
              <a:latin typeface="Avenir Roman"/>
              <a:cs typeface="Avenir Roman"/>
            </a:endParaRPr>
          </a:p>
        </p:txBody>
      </p:sp>
      <p:pic>
        <p:nvPicPr>
          <p:cNvPr id="8" name="Picture 7">
            <a:extLst>
              <a:ext uri="{FF2B5EF4-FFF2-40B4-BE49-F238E27FC236}">
                <a16:creationId xmlns:a16="http://schemas.microsoft.com/office/drawing/2014/main" id="{14CA4DC6-26EA-9A43-A73F-4651CDD727E5}"/>
              </a:ext>
            </a:extLst>
          </p:cNvPr>
          <p:cNvPicPr>
            <a:picLocks noChangeAspect="1"/>
          </p:cNvPicPr>
          <p:nvPr/>
        </p:nvPicPr>
        <p:blipFill rotWithShape="1">
          <a:blip r:embed="rId4"/>
          <a:srcRect l="19012"/>
          <a:stretch/>
        </p:blipFill>
        <p:spPr>
          <a:xfrm>
            <a:off x="367768" y="1177159"/>
            <a:ext cx="5032909" cy="3981572"/>
          </a:xfrm>
          <a:prstGeom prst="rect">
            <a:avLst/>
          </a:prstGeom>
        </p:spPr>
      </p:pic>
      <p:sp>
        <p:nvSpPr>
          <p:cNvPr id="23" name="Rectangle 22">
            <a:extLst>
              <a:ext uri="{FF2B5EF4-FFF2-40B4-BE49-F238E27FC236}">
                <a16:creationId xmlns:a16="http://schemas.microsoft.com/office/drawing/2014/main" id="{0F1BB017-E85C-3048-BCD8-C665675B3362}"/>
              </a:ext>
            </a:extLst>
          </p:cNvPr>
          <p:cNvSpPr>
            <a:spLocks noChangeArrowheads="1"/>
          </p:cNvSpPr>
          <p:nvPr/>
        </p:nvSpPr>
        <p:spPr bwMode="auto">
          <a:xfrm>
            <a:off x="3887389" y="5614537"/>
            <a:ext cx="9074944" cy="1015663"/>
          </a:xfrm>
          <a:prstGeom prst="rect">
            <a:avLst/>
          </a:prstGeom>
          <a:noFill/>
          <a:ln w="9525">
            <a:noFill/>
            <a:miter lim="800000"/>
            <a:headEnd/>
            <a:tailEnd/>
          </a:ln>
          <a:effectLst/>
        </p:spPr>
        <p:txBody>
          <a:bodyPr wrap="square">
            <a:spAutoFit/>
          </a:bodyPr>
          <a:lstStyle/>
          <a:p>
            <a:pPr>
              <a:defRPr/>
            </a:pPr>
            <a:r>
              <a:rPr lang="en-US" sz="3000" b="1" dirty="0">
                <a:latin typeface="Avenir Roman"/>
                <a:cs typeface="Avenir Roman"/>
              </a:rPr>
              <a:t>Work out the answer on your own. </a:t>
            </a:r>
          </a:p>
          <a:p>
            <a:pPr>
              <a:defRPr/>
            </a:pPr>
            <a:r>
              <a:rPr lang="en-US" sz="3000" b="1" dirty="0">
                <a:latin typeface="Avenir Roman"/>
                <a:cs typeface="Avenir Roman"/>
              </a:rPr>
              <a:t>Then compare answers with a partner.</a:t>
            </a:r>
          </a:p>
        </p:txBody>
      </p:sp>
    </p:spTree>
    <p:extLst>
      <p:ext uri="{BB962C8B-B14F-4D97-AF65-F5344CB8AC3E}">
        <p14:creationId xmlns:p14="http://schemas.microsoft.com/office/powerpoint/2010/main" val="21588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F54D-CF03-8F46-A759-967D51ED38D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F4202D9-5B82-1B43-B3C9-983357D2C71B}"/>
              </a:ext>
            </a:extLst>
          </p:cNvPr>
          <p:cNvSpPr>
            <a:spLocks noGrp="1"/>
          </p:cNvSpPr>
          <p:nvPr>
            <p:ph type="subTitle" idx="1"/>
          </p:nvPr>
        </p:nvSpPr>
        <p:spPr/>
        <p:txBody>
          <a:bodyPr/>
          <a:lstStyle/>
          <a:p>
            <a:endParaRPr lang="en-US"/>
          </a:p>
        </p:txBody>
      </p:sp>
      <p:pic>
        <p:nvPicPr>
          <p:cNvPr id="5" name="slide.url=https://www.polleverywhere.com/multiple_choice_polls/yX1dNBrTy4p1UBYoJhbrq?flow=Default&amp;onscreen=persist">
            <a:extLst>
              <a:ext uri="{FF2B5EF4-FFF2-40B4-BE49-F238E27FC236}">
                <a16:creationId xmlns:a16="http://schemas.microsoft.com/office/drawing/2014/main" id="{052624C4-22E7-4C47-9D6C-A6F505200301}"/>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22505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AC12-AE94-AF4A-97D7-CD28073A12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6B4A83-E4B2-ED44-ACD0-85AA56F7FB21}"/>
              </a:ext>
            </a:extLst>
          </p:cNvPr>
          <p:cNvSpPr>
            <a:spLocks noGrp="1"/>
          </p:cNvSpPr>
          <p:nvPr>
            <p:ph type="subTitle" idx="1"/>
          </p:nvPr>
        </p:nvSpPr>
        <p:spPr/>
        <p:txBody>
          <a:bodyPr/>
          <a:lstStyle/>
          <a:p>
            <a:endParaRPr lang="en-US"/>
          </a:p>
        </p:txBody>
      </p:sp>
      <p:pic>
        <p:nvPicPr>
          <p:cNvPr id="5" name="slide.url=https://www.polleverywhere.com/multiple_choice_polls/0E0bZ4i1St4IxFjJ2AwXs?flow=Default&amp;onscreen=persist">
            <a:extLst>
              <a:ext uri="{FF2B5EF4-FFF2-40B4-BE49-F238E27FC236}">
                <a16:creationId xmlns:a16="http://schemas.microsoft.com/office/drawing/2014/main" id="{A21E672A-BDC1-C94D-B955-F5D96DC064E8}"/>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39279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A1F4-975B-8E4C-872E-DEA85B19B9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E23DE72-66A7-4140-B84B-EE0C8AF98D90}"/>
              </a:ext>
            </a:extLst>
          </p:cNvPr>
          <p:cNvSpPr>
            <a:spLocks noGrp="1"/>
          </p:cNvSpPr>
          <p:nvPr>
            <p:ph type="subTitle" idx="1"/>
          </p:nvPr>
        </p:nvSpPr>
        <p:spPr/>
        <p:txBody>
          <a:bodyPr/>
          <a:lstStyle/>
          <a:p>
            <a:endParaRPr lang="en-US"/>
          </a:p>
        </p:txBody>
      </p:sp>
      <p:pic>
        <p:nvPicPr>
          <p:cNvPr id="5" name="slide.url=https://www.polleverywhere.com/multiple_choice_polls/c75ZVabcHpxN7bTwJKWLb?flow=Default&amp;onscreen=persist">
            <a:extLst>
              <a:ext uri="{FF2B5EF4-FFF2-40B4-BE49-F238E27FC236}">
                <a16:creationId xmlns:a16="http://schemas.microsoft.com/office/drawing/2014/main" id="{C364A20B-B538-7548-B199-AC99E170D474}"/>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41397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D446-A0B3-7144-8B15-1FDD9A1B0A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45B3BB-6075-6D49-9A59-23D1C60A80A9}"/>
              </a:ext>
            </a:extLst>
          </p:cNvPr>
          <p:cNvSpPr>
            <a:spLocks noGrp="1"/>
          </p:cNvSpPr>
          <p:nvPr>
            <p:ph type="subTitle" idx="1"/>
          </p:nvPr>
        </p:nvSpPr>
        <p:spPr/>
        <p:txBody>
          <a:bodyPr/>
          <a:lstStyle/>
          <a:p>
            <a:endParaRPr lang="en-US"/>
          </a:p>
        </p:txBody>
      </p:sp>
      <p:pic>
        <p:nvPicPr>
          <p:cNvPr id="5" name="slide.url=https://www.polleverywhere.com/multiple_choice_polls/LmqHs6H1dWdE0h1aEiCtB?flow=Default&amp;onscreen=persist">
            <a:extLst>
              <a:ext uri="{FF2B5EF4-FFF2-40B4-BE49-F238E27FC236}">
                <a16:creationId xmlns:a16="http://schemas.microsoft.com/office/drawing/2014/main" id="{8E97840B-08C4-0247-86C0-16E427D12EE0}"/>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52851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55B0-542E-8E4D-AF01-AC803550C27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E7CD939-45CC-464E-B57C-7700913CE8B2}"/>
              </a:ext>
            </a:extLst>
          </p:cNvPr>
          <p:cNvSpPr>
            <a:spLocks noGrp="1"/>
          </p:cNvSpPr>
          <p:nvPr>
            <p:ph type="subTitle" idx="1"/>
          </p:nvPr>
        </p:nvSpPr>
        <p:spPr/>
        <p:txBody>
          <a:bodyPr/>
          <a:lstStyle/>
          <a:p>
            <a:endParaRPr lang="en-US"/>
          </a:p>
        </p:txBody>
      </p:sp>
      <p:pic>
        <p:nvPicPr>
          <p:cNvPr id="5" name="slide.url=https://www.polleverywhere.com/multiple_choice_polls/shfhRBHLRmCQG9QXDwBgt?flow=Default&amp;onscreen=persist">
            <a:extLst>
              <a:ext uri="{FF2B5EF4-FFF2-40B4-BE49-F238E27FC236}">
                <a16:creationId xmlns:a16="http://schemas.microsoft.com/office/drawing/2014/main" id="{80087349-F857-D64C-9445-9CB05A6E6E75}"/>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52194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572</Words>
  <Application>Microsoft Macintosh PowerPoint</Application>
  <PresentationFormat>Widescreen</PresentationFormat>
  <Paragraphs>59</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Book</vt:lpstr>
      <vt:lpstr>Avenir Roman</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33</cp:revision>
  <dcterms:created xsi:type="dcterms:W3CDTF">2020-04-03T14:55:00Z</dcterms:created>
  <dcterms:modified xsi:type="dcterms:W3CDTF">2020-10-02T16:34:14Z</dcterms:modified>
</cp:coreProperties>
</file>