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480" r:id="rId2"/>
    <p:sldId id="1587" r:id="rId3"/>
    <p:sldId id="1586" r:id="rId4"/>
    <p:sldId id="723" r:id="rId5"/>
    <p:sldId id="1588" r:id="rId6"/>
    <p:sldId id="1583" r:id="rId7"/>
    <p:sldId id="1589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757"/>
    <p:restoredTop sz="95884"/>
  </p:normalViewPr>
  <p:slideViewPr>
    <p:cSldViewPr snapToGrid="0" snapToObjects="1">
      <p:cViewPr varScale="1">
        <p:scale>
          <a:sx n="81" d="100"/>
          <a:sy n="81" d="100"/>
        </p:scale>
        <p:origin x="200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C7DB66-C6D6-B24E-B345-FA3772C924EA}" type="datetimeFigureOut">
              <a:rPr lang="en-US" smtClean="0"/>
              <a:t>11/12/20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18707C-A528-5347-B512-111D9A722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951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8707C-A528-5347-B512-111D9A72273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55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8707C-A528-5347-B512-111D9A72273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605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What are some specific customs, practices, foods, or behaviors that could put you at risk of Toxoplasma gondii infection?</a:t>
            </a:r>
          </a:p>
          <a:p>
            <a:r>
              <a:rPr lang="en-US"/>
              <a:t>https://www.polleverywhere.com/free_text_polls/wtU6YYEgO7Ug2nylYx9jJ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8707C-A528-5347-B512-111D9A72273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507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8707C-A528-5347-B512-111D9A72273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0725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8707C-A528-5347-B512-111D9A72273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7819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Changes in any attribute of a population over time. </a:t>
            </a:r>
          </a:p>
          <a:p>
            <a:r>
              <a:rPr lang="en-US" dirty="0"/>
              <a:t>Evolutionary</a:t>
            </a:r>
            <a:r>
              <a:rPr lang="en-US" baseline="0" dirty="0"/>
              <a:t> change leads to adaptation and must involve a change in the frequency of individual genes in a population from generation to generation.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7FB9E2-7C0C-AB45-B0B4-06C6B1BD2B82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1835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8707C-A528-5347-B512-111D9A72273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980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838A5-77CF-4444-B9C4-4E86A2AEB4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ABB0CE-1E17-7E44-A60C-C4870D474C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A47BE3-EFDF-DA44-AA27-F0607BEFB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E3A9-9D48-7D40-AF95-520AE186EA5D}" type="datetimeFigureOut">
              <a:rPr lang="en-US" smtClean="0"/>
              <a:t>11/12/20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FF08DB-758A-CE42-BF14-C796921CA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DD87E2-36DD-094B-976D-5D5908031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6A688-FD6D-2B46-9274-DA17D6C8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504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FA934-82C2-4642-9056-03D6888AC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B7669D-25CA-F248-A4A3-81DBDBF738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F7BB9E-51D5-534F-9A5F-0DE70E1D6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E3A9-9D48-7D40-AF95-520AE186EA5D}" type="datetimeFigureOut">
              <a:rPr lang="en-US" smtClean="0"/>
              <a:t>11/12/20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B600DF-C942-F44F-84F3-4E7BC2F0D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FAEA3C-3249-9B4A-B424-1F83C20D4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6A688-FD6D-2B46-9274-DA17D6C8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137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50C8A5-DD27-8040-BD1A-86BF1F2936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036609-7FEC-1340-94C8-5409F510CE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0A5258-5E66-DE42-A23B-E1D3C015A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E3A9-9D48-7D40-AF95-520AE186EA5D}" type="datetimeFigureOut">
              <a:rPr lang="en-US" smtClean="0"/>
              <a:t>11/12/20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58C25B-3FDB-BD4C-8299-934B911F0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9138FA-EF83-EA42-9E21-8B8892B65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6A688-FD6D-2B46-9274-DA17D6C8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17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83727-A794-4042-BF97-D4E5E2555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2B6DC3-C8EA-0441-8F53-7878D4469F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003028-8ABF-084B-958C-E5D9B41B3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E3A9-9D48-7D40-AF95-520AE186EA5D}" type="datetimeFigureOut">
              <a:rPr lang="en-US" smtClean="0"/>
              <a:t>11/12/20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90AB7C-ECF7-2E4C-924B-4E91B62D2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CAA8C5-6364-1B49-BF43-8C17388D5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6A688-FD6D-2B46-9274-DA17D6C8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692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9ED12-49A7-1148-AA33-34CAB4FC4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93A772-1ECD-0342-8A17-4FABBAEE73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C0C112-BD32-3746-A4C3-943B604FC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E3A9-9D48-7D40-AF95-520AE186EA5D}" type="datetimeFigureOut">
              <a:rPr lang="en-US" smtClean="0"/>
              <a:t>11/12/20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9B27BC-3697-B548-91F3-BCBF3F5CA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67D53-D2B9-684C-96F8-BB1044135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6A688-FD6D-2B46-9274-DA17D6C8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512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F2D9E-643B-7E4B-872E-9412A7003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B80E6-8617-AA4D-B46F-9CC4896C8D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DB783B-B1E8-C54D-8F59-3F89A76D1D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7AD1F-F077-684C-825B-C70FB96BD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E3A9-9D48-7D40-AF95-520AE186EA5D}" type="datetimeFigureOut">
              <a:rPr lang="en-US" smtClean="0"/>
              <a:t>11/12/20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975C02-EF59-8A48-A2C8-380404CF1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1292BB-8AAE-DE4E-AEA5-D84CEBB00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6A688-FD6D-2B46-9274-DA17D6C8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871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F12B8-927D-3440-A90F-CEE85721D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537DF9-7AE9-244A-B880-477F51666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DB2535-D060-6345-9A9D-248269C20D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41F656-2CF8-3C40-BFA2-38D3E456AF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F9AB57-D4A7-A44B-9DC2-3238EBA3F4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2D1E4-9846-5948-BE81-54250E2A1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E3A9-9D48-7D40-AF95-520AE186EA5D}" type="datetimeFigureOut">
              <a:rPr lang="en-US" smtClean="0"/>
              <a:t>11/12/20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127541-6DB6-BF46-9566-A28E02A60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A06EEE-891D-834D-A782-1C80536A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6A688-FD6D-2B46-9274-DA17D6C8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56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88B81-6CFF-BB42-B48A-62FE961F0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95E796-21ED-0646-ACBF-271AEEB75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E3A9-9D48-7D40-AF95-520AE186EA5D}" type="datetimeFigureOut">
              <a:rPr lang="en-US" smtClean="0"/>
              <a:t>11/12/20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18FDD5-F21A-134E-AA9A-2830EBC81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6FD440-2197-894C-BBF5-275EB6A7E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6A688-FD6D-2B46-9274-DA17D6C8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397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4E7DC6-C98E-4D41-8312-C6A00B917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E3A9-9D48-7D40-AF95-520AE186EA5D}" type="datetimeFigureOut">
              <a:rPr lang="en-US" smtClean="0"/>
              <a:t>11/12/20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7D30B3-F181-1740-9B5B-0C72FEA43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C48BF8-D524-E946-A5F8-6EDB8EC65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6A688-FD6D-2B46-9274-DA17D6C8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966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E8C6B-44FC-DF4B-A8BD-B9B86A46C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C0512D-A868-3942-8652-3DCABEFC8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1B6CDD-B55E-CF40-A890-84FFA90C28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C9B9BC-EA10-2643-91D2-3C7BEB05A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E3A9-9D48-7D40-AF95-520AE186EA5D}" type="datetimeFigureOut">
              <a:rPr lang="en-US" smtClean="0"/>
              <a:t>11/12/20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E1C55D-AE82-E348-AA9F-92C252030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3800D4-D451-3941-ABED-C84A75035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6A688-FD6D-2B46-9274-DA17D6C8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217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34BDC-8058-8A4C-9BB2-057FDB839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F7E264-76A7-5245-B655-C26D83912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B22F39-AC8F-9242-8291-F11D540045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346B85-9220-174D-9DEE-0F36C1282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E3A9-9D48-7D40-AF95-520AE186EA5D}" type="datetimeFigureOut">
              <a:rPr lang="en-US" smtClean="0"/>
              <a:t>11/12/20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313209-F023-304D-B738-0493FEA82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A32D87-2351-334C-BE56-4B8A31CED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6A688-FD6D-2B46-9274-DA17D6C8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478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35E0A7-698E-D742-A4C4-45629B746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4D6F1A-825E-2B4D-8FFE-066CF32E2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661E9B-BC61-3141-8DBB-53CB9EC8D6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DDE3A9-9D48-7D40-AF95-520AE186EA5D}" type="datetimeFigureOut">
              <a:rPr lang="en-US" smtClean="0"/>
              <a:t>11/12/20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54E5A4-CAAB-9C49-8EEB-830328D99D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F919D9-A8E0-C542-ADA8-7A31C9A61D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6A688-FD6D-2B46-9274-DA17D6C8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679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52524" y="2644170"/>
            <a:ext cx="10896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800" b="1" dirty="0">
                <a:solidFill>
                  <a:schemeClr val="bg1">
                    <a:lumMod val="65000"/>
                  </a:schemeClr>
                </a:solidFill>
                <a:latin typeface="Avenir Book" panose="02000503020000020003" pitchFamily="2" charset="0"/>
                <a:cs typeface="Avenir"/>
              </a:rPr>
              <a:t>Practical session 21</a:t>
            </a:r>
            <a:r>
              <a:rPr lang="en-US" sz="4800" dirty="0">
                <a:solidFill>
                  <a:schemeClr val="bg1">
                    <a:lumMod val="65000"/>
                  </a:schemeClr>
                </a:solidFill>
                <a:latin typeface="Avenir Book" panose="02000503020000020003" pitchFamily="2" charset="0"/>
                <a:cs typeface="Avenir"/>
              </a:rPr>
              <a:t>: </a:t>
            </a:r>
            <a:r>
              <a:rPr lang="en-US" sz="4800" dirty="0">
                <a:solidFill>
                  <a:srgbClr val="FFFFFF"/>
                </a:solidFill>
                <a:latin typeface="Avenir Book" panose="02000503020000020003" pitchFamily="2" charset="0"/>
                <a:cs typeface="Avenir"/>
              </a:rPr>
              <a:t>The apicomplexan </a:t>
            </a:r>
            <a:r>
              <a:rPr lang="en-US" sz="4800" i="1" dirty="0">
                <a:solidFill>
                  <a:srgbClr val="FFFFFF"/>
                </a:solidFill>
                <a:latin typeface="Avenir Book" panose="02000503020000020003" pitchFamily="2" charset="0"/>
                <a:cs typeface="Avenir"/>
              </a:rPr>
              <a:t>Toxoplasma gondii</a:t>
            </a:r>
          </a:p>
        </p:txBody>
      </p:sp>
    </p:spTree>
    <p:extLst>
      <p:ext uri="{BB962C8B-B14F-4D97-AF65-F5344CB8AC3E}">
        <p14:creationId xmlns:p14="http://schemas.microsoft.com/office/powerpoint/2010/main" val="1116647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290726" y="1691447"/>
            <a:ext cx="9610544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b="1" dirty="0">
                <a:latin typeface="Avenir"/>
                <a:cs typeface="Avenir"/>
              </a:rPr>
              <a:t>Q1. What are some specific customs, practices, foods, or behaviors that could put you at risk of </a:t>
            </a:r>
            <a:r>
              <a:rPr lang="en-US" sz="4000" b="1" i="1" dirty="0">
                <a:latin typeface="Avenir"/>
                <a:cs typeface="Avenir"/>
              </a:rPr>
              <a:t>Toxoplasma gondii</a:t>
            </a:r>
            <a:r>
              <a:rPr lang="en-US" sz="4000" b="1" dirty="0">
                <a:latin typeface="Avenir"/>
                <a:cs typeface="Avenir"/>
              </a:rPr>
              <a:t> infection?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ACBA41-11B5-F54D-A1B8-5709EE3A2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3137" y="4526619"/>
            <a:ext cx="3345721" cy="54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385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74860-C554-E04B-B64D-4344F1E8EF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A9D511-D8BD-5C4F-8D05-1F3591F236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lide.url=https://www.polleverywhere.com/free_text_polls/wtU6YYEgO7Ug2nylYx9jJ">
            <a:extLst>
              <a:ext uri="{FF2B5EF4-FFF2-40B4-BE49-F238E27FC236}">
                <a16:creationId xmlns:a16="http://schemas.microsoft.com/office/drawing/2014/main" id="{E1773BDA-53E5-5B46-A9C7-AA64AA109C04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" y="63500"/>
            <a:ext cx="12065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674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70E344C-83F1-EF43-BD0A-F5094F52EC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454" y="470060"/>
            <a:ext cx="10815091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500" b="1" dirty="0">
                <a:latin typeface="Avenir"/>
                <a:cs typeface="Avenir"/>
              </a:rPr>
              <a:t>Q2. behavioral manipulation?</a:t>
            </a:r>
            <a:endParaRPr lang="en-US" sz="3500" b="1" i="1" dirty="0">
              <a:latin typeface="Avenir"/>
              <a:cs typeface="Avenir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71E09D-D5B4-3440-8015-552063EAF0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8304" y="1369679"/>
            <a:ext cx="5920164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dirty="0">
                <a:latin typeface="Avenir"/>
                <a:cs typeface="Avenir"/>
              </a:rPr>
              <a:t>The online lectures presented evidence that infection by </a:t>
            </a:r>
            <a:r>
              <a:rPr lang="en-US" sz="3000" i="1" dirty="0">
                <a:latin typeface="Avenir"/>
                <a:cs typeface="Avenir"/>
              </a:rPr>
              <a:t>Toxoplasma gondii </a:t>
            </a:r>
            <a:r>
              <a:rPr lang="en-US" sz="3000" dirty="0">
                <a:latin typeface="Avenir"/>
                <a:cs typeface="Avenir"/>
              </a:rPr>
              <a:t>changes human behavior. But WHY does it do this? Was the parasite selected to manipulate human behavior? Or is something else going on?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7961A3-2B95-0A43-B11C-D68C6B37CF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4451" y="5550137"/>
            <a:ext cx="8485079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600" b="1" dirty="0">
                <a:latin typeface="Avenir"/>
                <a:cs typeface="Avenir"/>
              </a:rPr>
              <a:t>Ponder on your own (3 m), discuss with your group </a:t>
            </a:r>
          </a:p>
          <a:p>
            <a:pPr>
              <a:defRPr/>
            </a:pPr>
            <a:r>
              <a:rPr lang="en-US" sz="2600" b="1" dirty="0">
                <a:latin typeface="Avenir"/>
                <a:cs typeface="Avenir"/>
              </a:rPr>
              <a:t>(3 m), then share with the class (7 m).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868F39-A23A-9E47-BC8C-16103DF44A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7" b="89867" l="6196" r="91630">
                        <a14:foregroundMark x1="39022" y1="64000" x2="39022" y2="64000"/>
                        <a14:foregroundMark x1="10000" y1="55200" x2="10000" y2="55200"/>
                        <a14:foregroundMark x1="6304" y1="63467" x2="6304" y2="63467"/>
                        <a14:foregroundMark x1="12935" y1="81067" x2="12935" y2="81067"/>
                        <a14:foregroundMark x1="12500" y1="78933" x2="12500" y2="78933"/>
                        <a14:foregroundMark x1="13152" y1="78933" x2="13152" y2="78933"/>
                        <a14:foregroundMark x1="46413" y1="79467" x2="46413" y2="79467"/>
                        <a14:foregroundMark x1="36630" y1="39200" x2="36630" y2="39200"/>
                        <a14:foregroundMark x1="36630" y1="38667" x2="36630" y2="38667"/>
                        <a14:foregroundMark x1="36630" y1="38400" x2="36630" y2="38400"/>
                        <a14:foregroundMark x1="36630" y1="37867" x2="36630" y2="37867"/>
                        <a14:foregroundMark x1="36630" y1="37867" x2="36630" y2="37867"/>
                        <a14:foregroundMark x1="36630" y1="36800" x2="36630" y2="36800"/>
                        <a14:foregroundMark x1="30109" y1="29067" x2="30109" y2="29067"/>
                        <a14:foregroundMark x1="30326" y1="29067" x2="30326" y2="29067"/>
                        <a14:foregroundMark x1="29891" y1="34667" x2="29891" y2="34667"/>
                        <a14:foregroundMark x1="30109" y1="34667" x2="30109" y2="34667"/>
                        <a14:foregroundMark x1="30543" y1="35733" x2="30543" y2="35733"/>
                        <a14:foregroundMark x1="40326" y1="26400" x2="40326" y2="26400"/>
                        <a14:foregroundMark x1="40761" y1="26400" x2="40761" y2="26400"/>
                        <a14:foregroundMark x1="40761" y1="33067" x2="40761" y2="33067"/>
                        <a14:foregroundMark x1="39891" y1="37333" x2="39891" y2="37333"/>
                        <a14:foregroundMark x1="38261" y1="38667" x2="38261" y2="38667"/>
                        <a14:foregroundMark x1="44565" y1="22933" x2="44565" y2="22933"/>
                        <a14:foregroundMark x1="44783" y1="22933" x2="44783" y2="22933"/>
                        <a14:foregroundMark x1="49130" y1="15733" x2="49130" y2="15733"/>
                        <a14:foregroundMark x1="54783" y1="22400" x2="54783" y2="22400"/>
                        <a14:foregroundMark x1="52935" y1="29600" x2="52935" y2="29600"/>
                        <a14:foregroundMark x1="38043" y1="29600" x2="38043" y2="29600"/>
                        <a14:foregroundMark x1="67500" y1="26933" x2="67500" y2="26933"/>
                        <a14:foregroundMark x1="66739" y1="19733" x2="66739" y2="19733"/>
                        <a14:foregroundMark x1="88043" y1="16800" x2="88043" y2="16800"/>
                        <a14:foregroundMark x1="84674" y1="16800" x2="84674" y2="16800"/>
                        <a14:foregroundMark x1="85326" y1="22933" x2="85326" y2="22933"/>
                        <a14:foregroundMark x1="90326" y1="24800" x2="90326" y2="24800"/>
                        <a14:foregroundMark x1="91630" y1="18133" x2="91630" y2="18133"/>
                        <a14:foregroundMark x1="72174" y1="20267" x2="72174" y2="20267"/>
                        <a14:foregroundMark x1="72935" y1="25867" x2="72935" y2="25867"/>
                        <a14:foregroundMark x1="52935" y1="17067" x2="52935" y2="17067"/>
                        <a14:foregroundMark x1="53696" y1="17067" x2="53696" y2="17067"/>
                        <a14:foregroundMark x1="38696" y1="24800" x2="38696" y2="24800"/>
                        <a14:foregroundMark x1="17174" y1="20800" x2="17174" y2="20800"/>
                        <a14:foregroundMark x1="18152" y1="20800" x2="18152" y2="20800"/>
                        <a14:foregroundMark x1="18804" y1="17600" x2="18804" y2="17600"/>
                        <a14:foregroundMark x1="18804" y1="16267" x2="18804" y2="16267"/>
                        <a14:foregroundMark x1="12717" y1="32000" x2="12717" y2="32000"/>
                        <a14:foregroundMark x1="12500" y1="13067" x2="12500" y2="13067"/>
                        <a14:foregroundMark x1="12500" y1="12533" x2="12500" y2="12533"/>
                        <a14:foregroundMark x1="34457" y1="26400" x2="34457" y2="26400"/>
                        <a14:foregroundMark x1="49130" y1="22933" x2="49130" y2="22933"/>
                        <a14:foregroundMark x1="67283" y1="17067" x2="67283" y2="17067"/>
                        <a14:foregroundMark x1="67283" y1="16800" x2="67283" y2="16800"/>
                        <a14:foregroundMark x1="67283" y1="16267" x2="67283" y2="16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2470" y="5379104"/>
            <a:ext cx="3037028" cy="1234618"/>
          </a:xfrm>
          <a:prstGeom prst="rect">
            <a:avLst/>
          </a:prstGeom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6C5FF8EE-CBA4-664C-B6B6-8B04D8C603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7" y="1814468"/>
            <a:ext cx="4854066" cy="268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9583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5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70E344C-83F1-EF43-BD0A-F5094F52EC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6909" y="415311"/>
            <a:ext cx="10815091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500" b="1" dirty="0">
                <a:latin typeface="Avenir"/>
                <a:cs typeface="Avenir"/>
              </a:rPr>
              <a:t>Q3. blame game</a:t>
            </a:r>
            <a:endParaRPr lang="en-US" sz="3500" b="1" i="1" dirty="0">
              <a:latin typeface="Avenir"/>
              <a:cs typeface="Avenir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71E09D-D5B4-3440-8015-552063EAF0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7960" y="392865"/>
            <a:ext cx="5341570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i="1" dirty="0">
                <a:latin typeface="Avenir"/>
                <a:cs typeface="Avenir"/>
              </a:rPr>
              <a:t>Toxoplasma gondii </a:t>
            </a:r>
            <a:r>
              <a:rPr lang="en-US" sz="3000" dirty="0">
                <a:latin typeface="Avenir"/>
                <a:cs typeface="Avenir"/>
              </a:rPr>
              <a:t>is a major problem for southern sea otter conservation. But who is to blame: big cats or domestic cats? Design a study that would give you the info you need to assign blame and design a control strategy that would mitigate the flow of oocysts from cats to otters.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7961A3-2B95-0A43-B11C-D68C6B37CF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4451" y="5550137"/>
            <a:ext cx="8485079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600" b="1" dirty="0">
                <a:latin typeface="Avenir"/>
                <a:cs typeface="Avenir"/>
              </a:rPr>
              <a:t>Ponder on your own (3 m), discuss with your group </a:t>
            </a:r>
          </a:p>
          <a:p>
            <a:pPr>
              <a:defRPr/>
            </a:pPr>
            <a:r>
              <a:rPr lang="en-US" sz="2600" b="1" dirty="0">
                <a:latin typeface="Avenir"/>
                <a:cs typeface="Avenir"/>
              </a:rPr>
              <a:t>(3 m), then share with the class (7 m).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868F39-A23A-9E47-BC8C-16103DF44A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7" b="89867" l="6196" r="91630">
                        <a14:foregroundMark x1="39022" y1="64000" x2="39022" y2="64000"/>
                        <a14:foregroundMark x1="10000" y1="55200" x2="10000" y2="55200"/>
                        <a14:foregroundMark x1="6304" y1="63467" x2="6304" y2="63467"/>
                        <a14:foregroundMark x1="12935" y1="81067" x2="12935" y2="81067"/>
                        <a14:foregroundMark x1="12500" y1="78933" x2="12500" y2="78933"/>
                        <a14:foregroundMark x1="13152" y1="78933" x2="13152" y2="78933"/>
                        <a14:foregroundMark x1="46413" y1="79467" x2="46413" y2="79467"/>
                        <a14:foregroundMark x1="36630" y1="39200" x2="36630" y2="39200"/>
                        <a14:foregroundMark x1="36630" y1="38667" x2="36630" y2="38667"/>
                        <a14:foregroundMark x1="36630" y1="38400" x2="36630" y2="38400"/>
                        <a14:foregroundMark x1="36630" y1="37867" x2="36630" y2="37867"/>
                        <a14:foregroundMark x1="36630" y1="37867" x2="36630" y2="37867"/>
                        <a14:foregroundMark x1="36630" y1="36800" x2="36630" y2="36800"/>
                        <a14:foregroundMark x1="30109" y1="29067" x2="30109" y2="29067"/>
                        <a14:foregroundMark x1="30326" y1="29067" x2="30326" y2="29067"/>
                        <a14:foregroundMark x1="29891" y1="34667" x2="29891" y2="34667"/>
                        <a14:foregroundMark x1="30109" y1="34667" x2="30109" y2="34667"/>
                        <a14:foregroundMark x1="30543" y1="35733" x2="30543" y2="35733"/>
                        <a14:foregroundMark x1="40326" y1="26400" x2="40326" y2="26400"/>
                        <a14:foregroundMark x1="40761" y1="26400" x2="40761" y2="26400"/>
                        <a14:foregroundMark x1="40761" y1="33067" x2="40761" y2="33067"/>
                        <a14:foregroundMark x1="39891" y1="37333" x2="39891" y2="37333"/>
                        <a14:foregroundMark x1="38261" y1="38667" x2="38261" y2="38667"/>
                        <a14:foregroundMark x1="44565" y1="22933" x2="44565" y2="22933"/>
                        <a14:foregroundMark x1="44783" y1="22933" x2="44783" y2="22933"/>
                        <a14:foregroundMark x1="49130" y1="15733" x2="49130" y2="15733"/>
                        <a14:foregroundMark x1="54783" y1="22400" x2="54783" y2="22400"/>
                        <a14:foregroundMark x1="52935" y1="29600" x2="52935" y2="29600"/>
                        <a14:foregroundMark x1="38043" y1="29600" x2="38043" y2="29600"/>
                        <a14:foregroundMark x1="67500" y1="26933" x2="67500" y2="26933"/>
                        <a14:foregroundMark x1="66739" y1="19733" x2="66739" y2="19733"/>
                        <a14:foregroundMark x1="88043" y1="16800" x2="88043" y2="16800"/>
                        <a14:foregroundMark x1="84674" y1="16800" x2="84674" y2="16800"/>
                        <a14:foregroundMark x1="85326" y1="22933" x2="85326" y2="22933"/>
                        <a14:foregroundMark x1="90326" y1="24800" x2="90326" y2="24800"/>
                        <a14:foregroundMark x1="91630" y1="18133" x2="91630" y2="18133"/>
                        <a14:foregroundMark x1="72174" y1="20267" x2="72174" y2="20267"/>
                        <a14:foregroundMark x1="72935" y1="25867" x2="72935" y2="25867"/>
                        <a14:foregroundMark x1="52935" y1="17067" x2="52935" y2="17067"/>
                        <a14:foregroundMark x1="53696" y1="17067" x2="53696" y2="17067"/>
                        <a14:foregroundMark x1="38696" y1="24800" x2="38696" y2="24800"/>
                        <a14:foregroundMark x1="17174" y1="20800" x2="17174" y2="20800"/>
                        <a14:foregroundMark x1="18152" y1="20800" x2="18152" y2="20800"/>
                        <a14:foregroundMark x1="18804" y1="17600" x2="18804" y2="17600"/>
                        <a14:foregroundMark x1="18804" y1="16267" x2="18804" y2="16267"/>
                        <a14:foregroundMark x1="12717" y1="32000" x2="12717" y2="32000"/>
                        <a14:foregroundMark x1="12500" y1="13067" x2="12500" y2="13067"/>
                        <a14:foregroundMark x1="12500" y1="12533" x2="12500" y2="12533"/>
                        <a14:foregroundMark x1="34457" y1="26400" x2="34457" y2="26400"/>
                        <a14:foregroundMark x1="49130" y1="22933" x2="49130" y2="22933"/>
                        <a14:foregroundMark x1="67283" y1="17067" x2="67283" y2="17067"/>
                        <a14:foregroundMark x1="67283" y1="16800" x2="67283" y2="16800"/>
                        <a14:foregroundMark x1="67283" y1="16267" x2="67283" y2="16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2470" y="5379104"/>
            <a:ext cx="3037028" cy="12346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BDFA67-6E4E-5C47-B984-4C36FD694B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52" r="29497"/>
          <a:stretch/>
        </p:blipFill>
        <p:spPr>
          <a:xfrm>
            <a:off x="296703" y="1466662"/>
            <a:ext cx="2978729" cy="33593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6F50ED-93E6-8F41-A3D6-230262375A5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936" r="29056"/>
          <a:stretch/>
        </p:blipFill>
        <p:spPr>
          <a:xfrm>
            <a:off x="3467887" y="1466662"/>
            <a:ext cx="2628113" cy="335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92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5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F37AE3-B782-4641-8C9A-7A9115E2FD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78" t="6285" r="7095" b="7757"/>
          <a:stretch/>
        </p:blipFill>
        <p:spPr>
          <a:xfrm>
            <a:off x="1128713" y="128588"/>
            <a:ext cx="9929812" cy="661554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0B7B34F-5C82-EE47-81F3-7FB4AB91D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073" y="438171"/>
            <a:ext cx="10815091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500" b="1" dirty="0">
                <a:latin typeface="Avenir"/>
                <a:cs typeface="Avenir"/>
              </a:rPr>
              <a:t>Q3. blame game</a:t>
            </a:r>
            <a:endParaRPr lang="en-US" sz="3500" b="1" i="1" dirty="0">
              <a:latin typeface="Avenir"/>
              <a:cs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2794195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52524" y="2644170"/>
            <a:ext cx="10896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800" b="1" dirty="0">
                <a:solidFill>
                  <a:schemeClr val="bg1">
                    <a:lumMod val="65000"/>
                  </a:schemeClr>
                </a:solidFill>
                <a:latin typeface="Avenir Book" panose="02000503020000020003" pitchFamily="2" charset="0"/>
                <a:cs typeface="Avenir"/>
              </a:rPr>
              <a:t>Practical session 21</a:t>
            </a:r>
            <a:r>
              <a:rPr lang="en-US" sz="4800" dirty="0">
                <a:solidFill>
                  <a:schemeClr val="bg1">
                    <a:lumMod val="65000"/>
                  </a:schemeClr>
                </a:solidFill>
                <a:latin typeface="Avenir Book" panose="02000503020000020003" pitchFamily="2" charset="0"/>
                <a:cs typeface="Avenir"/>
              </a:rPr>
              <a:t>: </a:t>
            </a:r>
            <a:r>
              <a:rPr lang="en-US" sz="4800" dirty="0">
                <a:solidFill>
                  <a:srgbClr val="FFFFFF"/>
                </a:solidFill>
                <a:latin typeface="Avenir Book" panose="02000503020000020003" pitchFamily="2" charset="0"/>
                <a:cs typeface="Avenir"/>
              </a:rPr>
              <a:t>The apicomplexan </a:t>
            </a:r>
            <a:r>
              <a:rPr lang="en-US" sz="4800" i="1" dirty="0">
                <a:solidFill>
                  <a:srgbClr val="FFFFFF"/>
                </a:solidFill>
                <a:latin typeface="Avenir Book" panose="02000503020000020003" pitchFamily="2" charset="0"/>
                <a:cs typeface="Avenir"/>
              </a:rPr>
              <a:t>Toxoplasma gondii</a:t>
            </a:r>
          </a:p>
        </p:txBody>
      </p:sp>
    </p:spTree>
    <p:extLst>
      <p:ext uri="{BB962C8B-B14F-4D97-AF65-F5344CB8AC3E}">
        <p14:creationId xmlns:p14="http://schemas.microsoft.com/office/powerpoint/2010/main" val="7491275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7889</TotalTime>
  <Words>275</Words>
  <Application>Microsoft Macintosh PowerPoint</Application>
  <PresentationFormat>Widescreen</PresentationFormat>
  <Paragraphs>24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Avenir Book</vt:lpstr>
      <vt:lpstr>Avenir Roman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Chelsea L. Wood</dc:creator>
  <cp:lastModifiedBy>Microsoft Office User</cp:lastModifiedBy>
  <cp:revision>180</cp:revision>
  <dcterms:created xsi:type="dcterms:W3CDTF">2020-04-03T14:55:00Z</dcterms:created>
  <dcterms:modified xsi:type="dcterms:W3CDTF">2020-11-12T17:36:40Z</dcterms:modified>
</cp:coreProperties>
</file>