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480" r:id="rId2"/>
    <p:sldId id="723" r:id="rId3"/>
    <p:sldId id="1590" r:id="rId4"/>
    <p:sldId id="1591" r:id="rId5"/>
    <p:sldId id="1587" r:id="rId6"/>
    <p:sldId id="1592" r:id="rId7"/>
    <p:sldId id="15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2"/>
    <p:restoredTop sz="95884"/>
  </p:normalViewPr>
  <p:slideViewPr>
    <p:cSldViewPr snapToGrid="0" snapToObjects="1">
      <p:cViewPr varScale="1">
        <p:scale>
          <a:sx n="112" d="100"/>
          <a:sy n="112"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422907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3</a:t>
            </a:fld>
            <a:endParaRPr lang="en-US"/>
          </a:p>
        </p:txBody>
      </p:sp>
    </p:spTree>
    <p:extLst>
      <p:ext uri="{BB962C8B-B14F-4D97-AF65-F5344CB8AC3E}">
        <p14:creationId xmlns:p14="http://schemas.microsoft.com/office/powerpoint/2010/main" val="141716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4</a:t>
            </a:fld>
            <a:endParaRPr lang="en-US"/>
          </a:p>
        </p:txBody>
      </p:sp>
    </p:spTree>
    <p:extLst>
      <p:ext uri="{BB962C8B-B14F-4D97-AF65-F5344CB8AC3E}">
        <p14:creationId xmlns:p14="http://schemas.microsoft.com/office/powerpoint/2010/main" val="55194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183060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 all the possible approaches to malaria control that you can think of, no matter how off-beat.</a:t>
            </a:r>
          </a:p>
          <a:p>
            <a:r>
              <a:rPr lang="en-US"/>
              <a:t>https://www.polleverywhere.com/free_text_polls/vsf2KQkyvrM1PaFnc4kyp</a:t>
            </a:r>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227273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7</a:t>
            </a:fld>
            <a:endParaRPr lang="en-US"/>
          </a:p>
        </p:txBody>
      </p:sp>
    </p:spTree>
    <p:extLst>
      <p:ext uri="{BB962C8B-B14F-4D97-AF65-F5344CB8AC3E}">
        <p14:creationId xmlns:p14="http://schemas.microsoft.com/office/powerpoint/2010/main" val="95151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11/22/21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11/22/21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52524" y="2644170"/>
            <a:ext cx="10896600" cy="1569660"/>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22</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The apicomplexan </a:t>
            </a:r>
            <a:r>
              <a:rPr lang="en-US" sz="4800" i="1" dirty="0">
                <a:solidFill>
                  <a:srgbClr val="FFFFFF"/>
                </a:solidFill>
                <a:latin typeface="Avenir Book" panose="02000503020000020003" pitchFamily="2" charset="0"/>
                <a:cs typeface="Avenir"/>
              </a:rPr>
              <a:t>Plasmodium</a:t>
            </a:r>
          </a:p>
        </p:txBody>
      </p:sp>
    </p:spTree>
    <p:extLst>
      <p:ext uri="{BB962C8B-B14F-4D97-AF65-F5344CB8AC3E}">
        <p14:creationId xmlns:p14="http://schemas.microsoft.com/office/powerpoint/2010/main" val="11166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688454" y="470060"/>
            <a:ext cx="10815091"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who is the definitive host of </a:t>
            </a:r>
            <a:r>
              <a:rPr lang="en-US" sz="3500" b="1" i="1" dirty="0">
                <a:latin typeface="Avenir"/>
                <a:cs typeface="Avenir"/>
              </a:rPr>
              <a:t>Plasmodium</a:t>
            </a:r>
            <a:r>
              <a:rPr lang="en-US" sz="3500" b="1" dirty="0">
                <a:latin typeface="Avenir"/>
                <a:cs typeface="Avenir"/>
              </a:rPr>
              <a:t>?</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4871544" y="1808892"/>
            <a:ext cx="6819581" cy="2862322"/>
          </a:xfrm>
          <a:prstGeom prst="rect">
            <a:avLst/>
          </a:prstGeom>
          <a:noFill/>
          <a:ln w="9525">
            <a:noFill/>
            <a:miter lim="800000"/>
            <a:headEnd/>
            <a:tailEnd/>
          </a:ln>
          <a:effectLst/>
        </p:spPr>
        <p:txBody>
          <a:bodyPr wrap="square">
            <a:spAutoFit/>
          </a:bodyPr>
          <a:lstStyle/>
          <a:p>
            <a:pPr>
              <a:defRPr/>
            </a:pPr>
            <a:r>
              <a:rPr lang="en-US" sz="3000" dirty="0">
                <a:latin typeface="Avenir"/>
                <a:cs typeface="Avenir"/>
              </a:rPr>
              <a:t>Now that you know the malaria life cycle, identify the definitive host. The answer might not be as straightforward as you think, so carefully review the life cycle to figure it out.</a:t>
            </a:r>
          </a:p>
        </p:txBody>
      </p:sp>
      <p:sp>
        <p:nvSpPr>
          <p:cNvPr id="7" name="Rectangle 6">
            <a:extLst>
              <a:ext uri="{FF2B5EF4-FFF2-40B4-BE49-F238E27FC236}">
                <a16:creationId xmlns:a16="http://schemas.microsoft.com/office/drawing/2014/main" id="{147961A3-2B95-0A43-B11C-D68C6B37CF80}"/>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pic>
        <p:nvPicPr>
          <p:cNvPr id="9" name="Picture 8">
            <a:extLst>
              <a:ext uri="{FF2B5EF4-FFF2-40B4-BE49-F238E27FC236}">
                <a16:creationId xmlns:a16="http://schemas.microsoft.com/office/drawing/2014/main" id="{F0868F39-A23A-9E47-BC8C-16103DF44A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pic>
        <p:nvPicPr>
          <p:cNvPr id="10" name="Picture 9">
            <a:extLst>
              <a:ext uri="{FF2B5EF4-FFF2-40B4-BE49-F238E27FC236}">
                <a16:creationId xmlns:a16="http://schemas.microsoft.com/office/drawing/2014/main" id="{AB0EA2F9-AF97-7646-9F1A-717B25B81413}"/>
              </a:ext>
            </a:extLst>
          </p:cNvPr>
          <p:cNvPicPr>
            <a:picLocks noChangeAspect="1"/>
          </p:cNvPicPr>
          <p:nvPr/>
        </p:nvPicPr>
        <p:blipFill>
          <a:blip r:embed="rId5"/>
          <a:stretch>
            <a:fillRect/>
          </a:stretch>
        </p:blipFill>
        <p:spPr>
          <a:xfrm>
            <a:off x="866224" y="1385665"/>
            <a:ext cx="3753070" cy="3700853"/>
          </a:xfrm>
          <a:prstGeom prst="rect">
            <a:avLst/>
          </a:prstGeom>
        </p:spPr>
      </p:pic>
    </p:spTree>
    <p:extLst>
      <p:ext uri="{BB962C8B-B14F-4D97-AF65-F5344CB8AC3E}">
        <p14:creationId xmlns:p14="http://schemas.microsoft.com/office/powerpoint/2010/main" val="32895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688454" y="375465"/>
            <a:ext cx="10815091"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Q2. a synchronized attack</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737867" y="1553928"/>
            <a:ext cx="6141663" cy="3323987"/>
          </a:xfrm>
          <a:prstGeom prst="rect">
            <a:avLst/>
          </a:prstGeom>
          <a:noFill/>
          <a:ln w="9525">
            <a:noFill/>
            <a:miter lim="800000"/>
            <a:headEnd/>
            <a:tailEnd/>
          </a:ln>
          <a:effectLst/>
        </p:spPr>
        <p:txBody>
          <a:bodyPr wrap="square">
            <a:spAutoFit/>
          </a:bodyPr>
          <a:lstStyle/>
          <a:p>
            <a:pPr>
              <a:defRPr/>
            </a:pPr>
            <a:r>
              <a:rPr lang="en-US" sz="3000" dirty="0">
                <a:latin typeface="Avenir"/>
                <a:cs typeface="Avenir"/>
              </a:rPr>
              <a:t>The recurring fevers of malaria result of cycles of schizogony that are synchronized across among many </a:t>
            </a:r>
            <a:r>
              <a:rPr lang="en-US" sz="3000" i="1" dirty="0">
                <a:latin typeface="Avenir"/>
                <a:cs typeface="Avenir"/>
              </a:rPr>
              <a:t>Plasmodium</a:t>
            </a:r>
            <a:r>
              <a:rPr lang="en-US" sz="3000" dirty="0">
                <a:latin typeface="Avenir"/>
                <a:cs typeface="Avenir"/>
              </a:rPr>
              <a:t> individuals. </a:t>
            </a:r>
            <a:r>
              <a:rPr lang="en-US" sz="3000" u="sng" dirty="0">
                <a:latin typeface="Avenir"/>
                <a:cs typeface="Avenir"/>
              </a:rPr>
              <a:t>How</a:t>
            </a:r>
            <a:r>
              <a:rPr lang="en-US" sz="3000" dirty="0">
                <a:latin typeface="Avenir"/>
                <a:cs typeface="Avenir"/>
              </a:rPr>
              <a:t> might they synchronize their attack? </a:t>
            </a:r>
            <a:r>
              <a:rPr lang="en-US" sz="3000" u="sng">
                <a:latin typeface="Avenir"/>
                <a:cs typeface="Avenir"/>
              </a:rPr>
              <a:t>Why</a:t>
            </a:r>
            <a:r>
              <a:rPr lang="en-US" sz="3000">
                <a:latin typeface="Avenir"/>
                <a:cs typeface="Avenir"/>
              </a:rPr>
              <a:t> might </a:t>
            </a:r>
            <a:r>
              <a:rPr lang="en-US" sz="3000" dirty="0">
                <a:latin typeface="Avenir"/>
                <a:cs typeface="Avenir"/>
              </a:rPr>
              <a:t>they synchronize their attack?</a:t>
            </a:r>
          </a:p>
        </p:txBody>
      </p:sp>
      <p:sp>
        <p:nvSpPr>
          <p:cNvPr id="7" name="Rectangle 6">
            <a:extLst>
              <a:ext uri="{FF2B5EF4-FFF2-40B4-BE49-F238E27FC236}">
                <a16:creationId xmlns:a16="http://schemas.microsoft.com/office/drawing/2014/main" id="{147961A3-2B95-0A43-B11C-D68C6B37CF80}"/>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pic>
        <p:nvPicPr>
          <p:cNvPr id="9" name="Picture 8">
            <a:extLst>
              <a:ext uri="{FF2B5EF4-FFF2-40B4-BE49-F238E27FC236}">
                <a16:creationId xmlns:a16="http://schemas.microsoft.com/office/drawing/2014/main" id="{F0868F39-A23A-9E47-BC8C-16103DF44A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pic>
        <p:nvPicPr>
          <p:cNvPr id="8" name="Picture 2" descr="P">
            <a:extLst>
              <a:ext uri="{FF2B5EF4-FFF2-40B4-BE49-F238E27FC236}">
                <a16:creationId xmlns:a16="http://schemas.microsoft.com/office/drawing/2014/main" id="{980171B8-7D13-7041-BC82-E8BF0F741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56" y="1319357"/>
            <a:ext cx="4968887" cy="3646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19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6" name="Rectangle 5">
            <a:extLst>
              <a:ext uri="{FF2B5EF4-FFF2-40B4-BE49-F238E27FC236}">
                <a16:creationId xmlns:a16="http://schemas.microsoft.com/office/drawing/2014/main" id="{32412F99-E42B-A845-AD27-4D9798CD38B1}"/>
              </a:ext>
            </a:extLst>
          </p:cNvPr>
          <p:cNvSpPr>
            <a:spLocks noChangeArrowheads="1"/>
          </p:cNvSpPr>
          <p:nvPr/>
        </p:nvSpPr>
        <p:spPr bwMode="auto">
          <a:xfrm>
            <a:off x="688454" y="375465"/>
            <a:ext cx="10815091"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Q2. a synchronized attack</a:t>
            </a:r>
            <a:endParaRPr lang="en-US" sz="3500" b="1" i="1" dirty="0">
              <a:latin typeface="Avenir"/>
              <a:cs typeface="Avenir"/>
            </a:endParaRPr>
          </a:p>
        </p:txBody>
      </p:sp>
    </p:spTree>
    <p:extLst>
      <p:ext uri="{BB962C8B-B14F-4D97-AF65-F5344CB8AC3E}">
        <p14:creationId xmlns:p14="http://schemas.microsoft.com/office/powerpoint/2010/main" val="192245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90725" y="2132881"/>
            <a:ext cx="9610544" cy="1938992"/>
          </a:xfrm>
          <a:prstGeom prst="rect">
            <a:avLst/>
          </a:prstGeom>
          <a:noFill/>
          <a:ln w="9525">
            <a:noFill/>
            <a:miter lim="800000"/>
            <a:headEnd/>
            <a:tailEnd/>
          </a:ln>
          <a:effectLst/>
        </p:spPr>
        <p:txBody>
          <a:bodyPr wrap="square">
            <a:spAutoFit/>
          </a:bodyPr>
          <a:lstStyle/>
          <a:p>
            <a:pPr>
              <a:defRPr/>
            </a:pPr>
            <a:r>
              <a:rPr lang="en-US" sz="4000" b="1" dirty="0">
                <a:latin typeface="Avenir"/>
                <a:cs typeface="Avenir"/>
              </a:rPr>
              <a:t>Q3. Name all the possible approaches to malaria control that you can think of, no matter how off-beat.</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4423137" y="4526619"/>
            <a:ext cx="3345721" cy="541574"/>
          </a:xfrm>
          <a:prstGeom prst="rect">
            <a:avLst/>
          </a:prstGeom>
        </p:spPr>
      </p:pic>
    </p:spTree>
    <p:extLst>
      <p:ext uri="{BB962C8B-B14F-4D97-AF65-F5344CB8AC3E}">
        <p14:creationId xmlns:p14="http://schemas.microsoft.com/office/powerpoint/2010/main" val="223538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35DE-EFFA-4743-9340-27C8F7D02E1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37E0AA-F0EF-2345-B4E0-3ADC4009057C}"/>
              </a:ext>
            </a:extLst>
          </p:cNvPr>
          <p:cNvSpPr>
            <a:spLocks noGrp="1"/>
          </p:cNvSpPr>
          <p:nvPr>
            <p:ph type="subTitle" idx="1"/>
          </p:nvPr>
        </p:nvSpPr>
        <p:spPr/>
        <p:txBody>
          <a:bodyPr/>
          <a:lstStyle/>
          <a:p>
            <a:endParaRPr lang="en-US"/>
          </a:p>
        </p:txBody>
      </p:sp>
      <p:pic>
        <p:nvPicPr>
          <p:cNvPr id="5" name="slide.url=https://www.polleverywhere.com/free_text_polls/vsf2KQkyvrM1PaFnc4kyp">
            <a:extLst>
              <a:ext uri="{FF2B5EF4-FFF2-40B4-BE49-F238E27FC236}">
                <a16:creationId xmlns:a16="http://schemas.microsoft.com/office/drawing/2014/main" id="{19A4FBBD-9D12-D945-8345-AF9553165F66}"/>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14887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52524" y="2644170"/>
            <a:ext cx="10896600" cy="1569660"/>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22</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The apicomplexan </a:t>
            </a:r>
            <a:r>
              <a:rPr lang="en-US" sz="4800" i="1" dirty="0">
                <a:solidFill>
                  <a:srgbClr val="FFFFFF"/>
                </a:solidFill>
                <a:latin typeface="Avenir Book" panose="02000503020000020003" pitchFamily="2" charset="0"/>
                <a:cs typeface="Avenir"/>
              </a:rPr>
              <a:t>Plasmodium</a:t>
            </a:r>
          </a:p>
        </p:txBody>
      </p:sp>
    </p:spTree>
    <p:extLst>
      <p:ext uri="{BB962C8B-B14F-4D97-AF65-F5344CB8AC3E}">
        <p14:creationId xmlns:p14="http://schemas.microsoft.com/office/powerpoint/2010/main" val="2371518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7928</TotalTime>
  <Words>249</Words>
  <Application>Microsoft Macintosh PowerPoint</Application>
  <PresentationFormat>Widescreen</PresentationFormat>
  <Paragraphs>24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191</cp:revision>
  <dcterms:created xsi:type="dcterms:W3CDTF">2020-04-03T14:55:00Z</dcterms:created>
  <dcterms:modified xsi:type="dcterms:W3CDTF">2021-11-22T19:37:03Z</dcterms:modified>
</cp:coreProperties>
</file>