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480" r:id="rId2"/>
    <p:sldId id="1594" r:id="rId3"/>
    <p:sldId id="1596" r:id="rId4"/>
    <p:sldId id="723" r:id="rId5"/>
    <p:sldId id="1595" r:id="rId6"/>
    <p:sldId id="1590" r:id="rId7"/>
    <p:sldId id="1597" r:id="rId8"/>
    <p:sldId id="1587" r:id="rId9"/>
    <p:sldId id="1599" r:id="rId10"/>
    <p:sldId id="1598" r:id="rId11"/>
    <p:sldId id="160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742"/>
    <p:restoredTop sz="95884"/>
  </p:normalViewPr>
  <p:slideViewPr>
    <p:cSldViewPr snapToGrid="0" snapToObjects="1">
      <p:cViewPr varScale="1">
        <p:scale>
          <a:sx n="112" d="100"/>
          <a:sy n="112" d="100"/>
        </p:scale>
        <p:origin x="224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7DB66-C6D6-B24E-B345-FA3772C924EA}" type="datetimeFigureOut">
              <a:rPr lang="en-US" smtClean="0"/>
              <a:t>12/1/21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8707C-A528-5347-B512-111D9A722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51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8707C-A528-5347-B512-111D9A7227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5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8707C-A528-5347-B512-111D9A7227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72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Changes in any attribute of a population over time. </a:t>
            </a:r>
          </a:p>
          <a:p>
            <a:r>
              <a:rPr lang="en-US" dirty="0"/>
              <a:t>Evolutionary</a:t>
            </a:r>
            <a:r>
              <a:rPr lang="en-US" baseline="0" dirty="0"/>
              <a:t> change leads to adaptation and must involve a change in the frequency of individual genes in a population from generation to generation.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7FB9E2-7C0C-AB45-B0B4-06C6B1BD2B8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115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8707C-A528-5347-B512-111D9A72273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64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Changes in any attribute of a population over time. </a:t>
            </a:r>
          </a:p>
          <a:p>
            <a:r>
              <a:rPr lang="en-US" dirty="0"/>
              <a:t>Evolutionary</a:t>
            </a:r>
            <a:r>
              <a:rPr lang="en-US" baseline="0" dirty="0"/>
              <a:t> change leads to adaptation and must involve a change in the frequency of individual genes in a population from generation to generation.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7FB9E2-7C0C-AB45-B0B4-06C6B1BD2B8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733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8707C-A528-5347-B512-111D9A72273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605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Given everything you've learned this quarter, where do humans face the greatest number of parasitic threats (i.e., the greatest number of human-infecting parasite species)?</a:t>
            </a:r>
          </a:p>
          <a:p>
            <a:r>
              <a:rPr lang="en-US"/>
              <a:t>https://www.polleverywhere.com/clickable_images/h9FEll383XlXfOP4Cr7fQ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8707C-A528-5347-B512-111D9A72273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507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8707C-A528-5347-B512-111D9A72273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884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838A5-77CF-4444-B9C4-4E86A2AEB4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ABB0CE-1E17-7E44-A60C-C4870D474C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47BE3-EFDF-DA44-AA27-F0607BEFB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12/1/21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F08DB-758A-CE42-BF14-C796921CA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DD87E2-36DD-094B-976D-5D590803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504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FA934-82C2-4642-9056-03D6888AC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B7669D-25CA-F248-A4A3-81DBDBF738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7BB9E-51D5-534F-9A5F-0DE70E1D6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12/1/21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600DF-C942-F44F-84F3-4E7BC2F0D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FAEA3C-3249-9B4A-B424-1F83C20D4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137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50C8A5-DD27-8040-BD1A-86BF1F2936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036609-7FEC-1340-94C8-5409F510CE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0A5258-5E66-DE42-A23B-E1D3C015A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12/1/21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8C25B-3FDB-BD4C-8299-934B911F0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9138FA-EF83-EA42-9E21-8B8892B65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7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83727-A794-4042-BF97-D4E5E2555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B6DC3-C8EA-0441-8F53-7878D4469F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03028-8ABF-084B-958C-E5D9B41B3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12/1/21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0AB7C-ECF7-2E4C-924B-4E91B62D2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AA8C5-6364-1B49-BF43-8C17388D5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92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9ED12-49A7-1148-AA33-34CAB4FC4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3A772-1ECD-0342-8A17-4FABBAEE7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0C112-BD32-3746-A4C3-943B604FC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12/1/21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9B27BC-3697-B548-91F3-BCBF3F5CA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7D53-D2B9-684C-96F8-BB1044135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12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F2D9E-643B-7E4B-872E-9412A7003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B80E6-8617-AA4D-B46F-9CC4896C8D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DB783B-B1E8-C54D-8F59-3F89A76D1D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7AD1F-F077-684C-825B-C70FB96BD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12/1/21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975C02-EF59-8A48-A2C8-380404CF1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1292BB-8AAE-DE4E-AEA5-D84CEBB00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871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F12B8-927D-3440-A90F-CEE85721D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537DF9-7AE9-244A-B880-477F51666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DB2535-D060-6345-9A9D-248269C20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41F656-2CF8-3C40-BFA2-38D3E456AF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F9AB57-D4A7-A44B-9DC2-3238EBA3F4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2D1E4-9846-5948-BE81-54250E2A1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12/1/21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127541-6DB6-BF46-9566-A28E02A60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06EEE-891D-834D-A782-1C80536A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56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88B81-6CFF-BB42-B48A-62FE961F0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95E796-21ED-0646-ACBF-271AEEB75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12/1/21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18FDD5-F21A-134E-AA9A-2830EBC81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6FD440-2197-894C-BBF5-275EB6A7E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397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4E7DC6-C98E-4D41-8312-C6A00B917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12/1/21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D30B3-F181-1740-9B5B-0C72FEA43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C48BF8-D524-E946-A5F8-6EDB8EC65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966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E8C6B-44FC-DF4B-A8BD-B9B86A46C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0512D-A868-3942-8652-3DCABEFC8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1B6CDD-B55E-CF40-A890-84FFA90C28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C9B9BC-EA10-2643-91D2-3C7BEB05A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12/1/21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E1C55D-AE82-E348-AA9F-92C252030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3800D4-D451-3941-ABED-C84A75035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217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34BDC-8058-8A4C-9BB2-057FDB839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F7E264-76A7-5245-B655-C26D83912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B22F39-AC8F-9242-8291-F11D54004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346B85-9220-174D-9DEE-0F36C1282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E3A9-9D48-7D40-AF95-520AE186EA5D}" type="datetimeFigureOut">
              <a:rPr lang="en-US" smtClean="0"/>
              <a:t>12/1/21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313209-F023-304D-B738-0493FEA82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A32D87-2351-334C-BE56-4B8A31CED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78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35E0A7-698E-D742-A4C4-45629B746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D6F1A-825E-2B4D-8FFE-066CF32E2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61E9B-BC61-3141-8DBB-53CB9EC8D6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DE3A9-9D48-7D40-AF95-520AE186EA5D}" type="datetimeFigureOut">
              <a:rPr lang="en-US" smtClean="0"/>
              <a:t>12/1/21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4E5A4-CAAB-9C49-8EEB-830328D99D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919D9-A8E0-C542-ADA8-7A31C9A61D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6A688-FD6D-2B46-9274-DA17D6C8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679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tiff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tiff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52524" y="2644170"/>
            <a:ext cx="10896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chemeClr val="bg1">
                    <a:lumMod val="65000"/>
                  </a:schemeClr>
                </a:solidFill>
                <a:latin typeface="Avenir Book" panose="02000503020000020003" pitchFamily="2" charset="0"/>
                <a:cs typeface="Avenir"/>
              </a:rPr>
              <a:t>Practical session 23</a:t>
            </a:r>
            <a:r>
              <a:rPr lang="en-US" sz="4800" dirty="0">
                <a:solidFill>
                  <a:schemeClr val="bg1">
                    <a:lumMod val="65000"/>
                  </a:schemeClr>
                </a:solidFill>
                <a:latin typeface="Avenir Book" panose="02000503020000020003" pitchFamily="2" charset="0"/>
                <a:cs typeface="Avenir"/>
              </a:rPr>
              <a:t>: </a:t>
            </a:r>
            <a:r>
              <a:rPr lang="en-US" sz="4800" dirty="0">
                <a:solidFill>
                  <a:srgbClr val="FFFFFF"/>
                </a:solidFill>
                <a:latin typeface="Avenir Book" panose="02000503020000020003" pitchFamily="2" charset="0"/>
                <a:cs typeface="Avenir"/>
              </a:rPr>
              <a:t>Abridged bacteria and viruses</a:t>
            </a:r>
            <a:endParaRPr lang="en-US" sz="4800" i="1" dirty="0">
              <a:solidFill>
                <a:srgbClr val="FFFFFF"/>
              </a:solidFill>
              <a:latin typeface="Avenir Book" panose="02000503020000020003" pitchFamily="2" charset="0"/>
              <a:cs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1116647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26E9FE-55EF-D94F-9C8F-54B2698A0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982" y="0"/>
            <a:ext cx="9424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09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52524" y="2644170"/>
            <a:ext cx="10896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chemeClr val="bg1">
                    <a:lumMod val="65000"/>
                  </a:schemeClr>
                </a:solidFill>
                <a:latin typeface="Avenir Book" panose="02000503020000020003" pitchFamily="2" charset="0"/>
                <a:cs typeface="Avenir"/>
              </a:rPr>
              <a:t>Practical session 23</a:t>
            </a:r>
            <a:r>
              <a:rPr lang="en-US" sz="4800" dirty="0">
                <a:solidFill>
                  <a:schemeClr val="bg1">
                    <a:lumMod val="65000"/>
                  </a:schemeClr>
                </a:solidFill>
                <a:latin typeface="Avenir Book" panose="02000503020000020003" pitchFamily="2" charset="0"/>
                <a:cs typeface="Avenir"/>
              </a:rPr>
              <a:t>: </a:t>
            </a:r>
            <a:r>
              <a:rPr lang="en-US" sz="4800" dirty="0">
                <a:solidFill>
                  <a:srgbClr val="FFFFFF"/>
                </a:solidFill>
                <a:latin typeface="Avenir Book" panose="02000503020000020003" pitchFamily="2" charset="0"/>
                <a:cs typeface="Avenir"/>
              </a:rPr>
              <a:t>Abridged bacteria and viruses</a:t>
            </a:r>
            <a:endParaRPr lang="en-US" sz="4800" i="1" dirty="0">
              <a:solidFill>
                <a:srgbClr val="FFFFFF"/>
              </a:solidFill>
              <a:latin typeface="Avenir Book" panose="02000503020000020003" pitchFamily="2" charset="0"/>
              <a:cs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1502507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474209-4A56-9E44-8B71-8B3099F70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59" y="0"/>
            <a:ext cx="102928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94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690AA3-C8DF-AC42-860F-2A67CBE9E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285750"/>
            <a:ext cx="111760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866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0E344C-83F1-EF43-BD0A-F5094F52EC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454" y="470060"/>
            <a:ext cx="10815091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500" b="1" dirty="0">
                <a:latin typeface="Avenir"/>
                <a:cs typeface="Avenir"/>
              </a:rPr>
              <a:t>Q1. what did Contagion get right?</a:t>
            </a:r>
            <a:endParaRPr lang="en-US" sz="3500" b="1" i="1" dirty="0">
              <a:latin typeface="Avenir"/>
              <a:cs typeface="Avenir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71E09D-D5B4-3440-8015-552063EAF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0643" y="1546527"/>
            <a:ext cx="6551566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dirty="0">
                <a:latin typeface="Avenir"/>
                <a:cs typeface="Avenir"/>
              </a:rPr>
              <a:t>Contagion was made a decade ago (in 2011) and it described a global pandemic of a zoonotic disease. What parts of Contagion match what you’ve observed in the COVID-19 pandemic? Where do the arcs of Contagion and COVID diverge?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7961A3-2B95-0A43-B11C-D68C6B37C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4451" y="5550137"/>
            <a:ext cx="8485079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600" b="1" dirty="0">
                <a:latin typeface="Avenir"/>
                <a:cs typeface="Avenir"/>
              </a:rPr>
              <a:t>Ponder on your own (2 m), discuss with your group </a:t>
            </a:r>
          </a:p>
          <a:p>
            <a:pPr>
              <a:defRPr/>
            </a:pPr>
            <a:r>
              <a:rPr lang="en-US" sz="2600" b="1" dirty="0">
                <a:latin typeface="Avenir"/>
                <a:cs typeface="Avenir"/>
              </a:rPr>
              <a:t>(3 m), then share with the class (7 m).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868F39-A23A-9E47-BC8C-16103DF44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7" b="89867" l="6196" r="91630">
                        <a14:foregroundMark x1="39022" y1="64000" x2="39022" y2="64000"/>
                        <a14:foregroundMark x1="10000" y1="55200" x2="10000" y2="55200"/>
                        <a14:foregroundMark x1="6304" y1="63467" x2="6304" y2="63467"/>
                        <a14:foregroundMark x1="12935" y1="81067" x2="12935" y2="81067"/>
                        <a14:foregroundMark x1="12500" y1="78933" x2="12500" y2="78933"/>
                        <a14:foregroundMark x1="13152" y1="78933" x2="13152" y2="78933"/>
                        <a14:foregroundMark x1="46413" y1="79467" x2="46413" y2="79467"/>
                        <a14:foregroundMark x1="36630" y1="39200" x2="36630" y2="39200"/>
                        <a14:foregroundMark x1="36630" y1="38667" x2="36630" y2="38667"/>
                        <a14:foregroundMark x1="36630" y1="38400" x2="36630" y2="38400"/>
                        <a14:foregroundMark x1="36630" y1="37867" x2="36630" y2="37867"/>
                        <a14:foregroundMark x1="36630" y1="37867" x2="36630" y2="37867"/>
                        <a14:foregroundMark x1="36630" y1="36800" x2="36630" y2="36800"/>
                        <a14:foregroundMark x1="30109" y1="29067" x2="30109" y2="29067"/>
                        <a14:foregroundMark x1="30326" y1="29067" x2="30326" y2="29067"/>
                        <a14:foregroundMark x1="29891" y1="34667" x2="29891" y2="34667"/>
                        <a14:foregroundMark x1="30109" y1="34667" x2="30109" y2="34667"/>
                        <a14:foregroundMark x1="30543" y1="35733" x2="30543" y2="35733"/>
                        <a14:foregroundMark x1="40326" y1="26400" x2="40326" y2="26400"/>
                        <a14:foregroundMark x1="40761" y1="26400" x2="40761" y2="26400"/>
                        <a14:foregroundMark x1="40761" y1="33067" x2="40761" y2="33067"/>
                        <a14:foregroundMark x1="39891" y1="37333" x2="39891" y2="37333"/>
                        <a14:foregroundMark x1="38261" y1="38667" x2="38261" y2="38667"/>
                        <a14:foregroundMark x1="44565" y1="22933" x2="44565" y2="22933"/>
                        <a14:foregroundMark x1="44783" y1="22933" x2="44783" y2="22933"/>
                        <a14:foregroundMark x1="49130" y1="15733" x2="49130" y2="15733"/>
                        <a14:foregroundMark x1="54783" y1="22400" x2="54783" y2="22400"/>
                        <a14:foregroundMark x1="52935" y1="29600" x2="52935" y2="29600"/>
                        <a14:foregroundMark x1="38043" y1="29600" x2="38043" y2="29600"/>
                        <a14:foregroundMark x1="67500" y1="26933" x2="67500" y2="26933"/>
                        <a14:foregroundMark x1="66739" y1="19733" x2="66739" y2="19733"/>
                        <a14:foregroundMark x1="88043" y1="16800" x2="88043" y2="16800"/>
                        <a14:foregroundMark x1="84674" y1="16800" x2="84674" y2="16800"/>
                        <a14:foregroundMark x1="85326" y1="22933" x2="85326" y2="22933"/>
                        <a14:foregroundMark x1="90326" y1="24800" x2="90326" y2="24800"/>
                        <a14:foregroundMark x1="91630" y1="18133" x2="91630" y2="18133"/>
                        <a14:foregroundMark x1="72174" y1="20267" x2="72174" y2="20267"/>
                        <a14:foregroundMark x1="72935" y1="25867" x2="72935" y2="25867"/>
                        <a14:foregroundMark x1="52935" y1="17067" x2="52935" y2="17067"/>
                        <a14:foregroundMark x1="53696" y1="17067" x2="53696" y2="17067"/>
                        <a14:foregroundMark x1="38696" y1="24800" x2="38696" y2="24800"/>
                        <a14:foregroundMark x1="17174" y1="20800" x2="17174" y2="20800"/>
                        <a14:foregroundMark x1="18152" y1="20800" x2="18152" y2="20800"/>
                        <a14:foregroundMark x1="18804" y1="17600" x2="18804" y2="17600"/>
                        <a14:foregroundMark x1="18804" y1="16267" x2="18804" y2="16267"/>
                        <a14:foregroundMark x1="12717" y1="32000" x2="12717" y2="32000"/>
                        <a14:foregroundMark x1="12500" y1="13067" x2="12500" y2="13067"/>
                        <a14:foregroundMark x1="12500" y1="12533" x2="12500" y2="12533"/>
                        <a14:foregroundMark x1="34457" y1="26400" x2="34457" y2="26400"/>
                        <a14:foregroundMark x1="49130" y1="22933" x2="49130" y2="22933"/>
                        <a14:foregroundMark x1="67283" y1="17067" x2="67283" y2="17067"/>
                        <a14:foregroundMark x1="67283" y1="16800" x2="67283" y2="16800"/>
                        <a14:foregroundMark x1="67283" y1="16267" x2="67283" y2="16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470" y="5379104"/>
            <a:ext cx="3037028" cy="12346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687248-646E-4349-AA55-924B799EF2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835" y="1546527"/>
            <a:ext cx="4431982" cy="332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8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F37AE3-B782-4641-8C9A-7A9115E2FD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78" t="6285" r="7095" b="7757"/>
          <a:stretch/>
        </p:blipFill>
        <p:spPr>
          <a:xfrm>
            <a:off x="1128713" y="128588"/>
            <a:ext cx="9929812" cy="66155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7C1DB86-7C59-9B45-8A97-7889F0B18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454" y="470060"/>
            <a:ext cx="10815091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500" b="1" dirty="0">
                <a:latin typeface="Avenir"/>
                <a:cs typeface="Avenir"/>
              </a:rPr>
              <a:t>Q1. what did Contagion get right?</a:t>
            </a:r>
            <a:endParaRPr lang="en-US" sz="3500" b="1" i="1" dirty="0">
              <a:latin typeface="Avenir"/>
              <a:cs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1422141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0E344C-83F1-EF43-BD0A-F5094F52EC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453" y="611378"/>
            <a:ext cx="10815091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500" b="1" dirty="0">
                <a:latin typeface="Avenir"/>
                <a:cs typeface="Avenir"/>
              </a:rPr>
              <a:t>Q2. is Steven Soderbergh psychic?</a:t>
            </a:r>
            <a:endParaRPr lang="en-US" sz="3500" b="1" i="1" dirty="0">
              <a:latin typeface="Avenir"/>
              <a:cs typeface="Avenir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71E09D-D5B4-3440-8015-552063EAF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5999" y="1745173"/>
            <a:ext cx="578353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dirty="0">
                <a:latin typeface="Avenir"/>
                <a:cs typeface="Avenir"/>
              </a:rPr>
              <a:t>A LOT of Contagion seems to line up with the observed arc of the COVID-19 pandemic. How did Steven Soderbergh (the director of Contagion) make such accurate predictions?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7961A3-2B95-0A43-B11C-D68C6B37C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4451" y="5550137"/>
            <a:ext cx="8485079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600" b="1" dirty="0">
                <a:latin typeface="Avenir"/>
                <a:cs typeface="Avenir"/>
              </a:rPr>
              <a:t>Ponder on your own (2 m), discuss with your group </a:t>
            </a:r>
          </a:p>
          <a:p>
            <a:pPr>
              <a:defRPr/>
            </a:pPr>
            <a:r>
              <a:rPr lang="en-US" sz="2600" b="1" dirty="0">
                <a:latin typeface="Avenir"/>
                <a:cs typeface="Avenir"/>
              </a:rPr>
              <a:t>(3 m), then share with the class (7 m).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868F39-A23A-9E47-BC8C-16103DF44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7" b="89867" l="6196" r="91630">
                        <a14:foregroundMark x1="39022" y1="64000" x2="39022" y2="64000"/>
                        <a14:foregroundMark x1="10000" y1="55200" x2="10000" y2="55200"/>
                        <a14:foregroundMark x1="6304" y1="63467" x2="6304" y2="63467"/>
                        <a14:foregroundMark x1="12935" y1="81067" x2="12935" y2="81067"/>
                        <a14:foregroundMark x1="12500" y1="78933" x2="12500" y2="78933"/>
                        <a14:foregroundMark x1="13152" y1="78933" x2="13152" y2="78933"/>
                        <a14:foregroundMark x1="46413" y1="79467" x2="46413" y2="79467"/>
                        <a14:foregroundMark x1="36630" y1="39200" x2="36630" y2="39200"/>
                        <a14:foregroundMark x1="36630" y1="38667" x2="36630" y2="38667"/>
                        <a14:foregroundMark x1="36630" y1="38400" x2="36630" y2="38400"/>
                        <a14:foregroundMark x1="36630" y1="37867" x2="36630" y2="37867"/>
                        <a14:foregroundMark x1="36630" y1="37867" x2="36630" y2="37867"/>
                        <a14:foregroundMark x1="36630" y1="36800" x2="36630" y2="36800"/>
                        <a14:foregroundMark x1="30109" y1="29067" x2="30109" y2="29067"/>
                        <a14:foregroundMark x1="30326" y1="29067" x2="30326" y2="29067"/>
                        <a14:foregroundMark x1="29891" y1="34667" x2="29891" y2="34667"/>
                        <a14:foregroundMark x1="30109" y1="34667" x2="30109" y2="34667"/>
                        <a14:foregroundMark x1="30543" y1="35733" x2="30543" y2="35733"/>
                        <a14:foregroundMark x1="40326" y1="26400" x2="40326" y2="26400"/>
                        <a14:foregroundMark x1="40761" y1="26400" x2="40761" y2="26400"/>
                        <a14:foregroundMark x1="40761" y1="33067" x2="40761" y2="33067"/>
                        <a14:foregroundMark x1="39891" y1="37333" x2="39891" y2="37333"/>
                        <a14:foregroundMark x1="38261" y1="38667" x2="38261" y2="38667"/>
                        <a14:foregroundMark x1="44565" y1="22933" x2="44565" y2="22933"/>
                        <a14:foregroundMark x1="44783" y1="22933" x2="44783" y2="22933"/>
                        <a14:foregroundMark x1="49130" y1="15733" x2="49130" y2="15733"/>
                        <a14:foregroundMark x1="54783" y1="22400" x2="54783" y2="22400"/>
                        <a14:foregroundMark x1="52935" y1="29600" x2="52935" y2="29600"/>
                        <a14:foregroundMark x1="38043" y1="29600" x2="38043" y2="29600"/>
                        <a14:foregroundMark x1="67500" y1="26933" x2="67500" y2="26933"/>
                        <a14:foregroundMark x1="66739" y1="19733" x2="66739" y2="19733"/>
                        <a14:foregroundMark x1="88043" y1="16800" x2="88043" y2="16800"/>
                        <a14:foregroundMark x1="84674" y1="16800" x2="84674" y2="16800"/>
                        <a14:foregroundMark x1="85326" y1="22933" x2="85326" y2="22933"/>
                        <a14:foregroundMark x1="90326" y1="24800" x2="90326" y2="24800"/>
                        <a14:foregroundMark x1="91630" y1="18133" x2="91630" y2="18133"/>
                        <a14:foregroundMark x1="72174" y1="20267" x2="72174" y2="20267"/>
                        <a14:foregroundMark x1="72935" y1="25867" x2="72935" y2="25867"/>
                        <a14:foregroundMark x1="52935" y1="17067" x2="52935" y2="17067"/>
                        <a14:foregroundMark x1="53696" y1="17067" x2="53696" y2="17067"/>
                        <a14:foregroundMark x1="38696" y1="24800" x2="38696" y2="24800"/>
                        <a14:foregroundMark x1="17174" y1="20800" x2="17174" y2="20800"/>
                        <a14:foregroundMark x1="18152" y1="20800" x2="18152" y2="20800"/>
                        <a14:foregroundMark x1="18804" y1="17600" x2="18804" y2="17600"/>
                        <a14:foregroundMark x1="18804" y1="16267" x2="18804" y2="16267"/>
                        <a14:foregroundMark x1="12717" y1="32000" x2="12717" y2="32000"/>
                        <a14:foregroundMark x1="12500" y1="13067" x2="12500" y2="13067"/>
                        <a14:foregroundMark x1="12500" y1="12533" x2="12500" y2="12533"/>
                        <a14:foregroundMark x1="34457" y1="26400" x2="34457" y2="26400"/>
                        <a14:foregroundMark x1="49130" y1="22933" x2="49130" y2="22933"/>
                        <a14:foregroundMark x1="67283" y1="17067" x2="67283" y2="17067"/>
                        <a14:foregroundMark x1="67283" y1="16800" x2="67283" y2="16800"/>
                        <a14:foregroundMark x1="67283" y1="16267" x2="67283" y2="16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470" y="5379104"/>
            <a:ext cx="3037028" cy="12346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D40773-2C84-134A-94AD-50F10991AD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902" y="1745173"/>
            <a:ext cx="5029200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6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F37AE3-B782-4641-8C9A-7A9115E2FD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78" t="6285" r="7095" b="7757"/>
          <a:stretch/>
        </p:blipFill>
        <p:spPr>
          <a:xfrm>
            <a:off x="1128713" y="128588"/>
            <a:ext cx="9929812" cy="66155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54D755-3193-4248-8F7E-45278DB47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454" y="375465"/>
            <a:ext cx="10815091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500" b="1" dirty="0">
                <a:latin typeface="Avenir"/>
                <a:cs typeface="Avenir"/>
              </a:rPr>
              <a:t>Q2. is Steven Soderbergh psychic?</a:t>
            </a:r>
            <a:endParaRPr lang="en-US" sz="3500" b="1" i="1" dirty="0">
              <a:latin typeface="Avenir"/>
              <a:cs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1370268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806752" y="1722978"/>
            <a:ext cx="8578489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>
                <a:latin typeface="Avenir"/>
                <a:cs typeface="Avenir"/>
              </a:rPr>
              <a:t>Q3. In the midst of COVID, let’s not forget about the many </a:t>
            </a:r>
            <a:r>
              <a:rPr lang="en-US" sz="4000" b="1" u="sng" dirty="0">
                <a:latin typeface="Avenir"/>
                <a:cs typeface="Avenir"/>
              </a:rPr>
              <a:t>neglected diseases</a:t>
            </a:r>
            <a:r>
              <a:rPr lang="en-US" sz="4000" b="1" dirty="0">
                <a:latin typeface="Avenir"/>
                <a:cs typeface="Avenir"/>
              </a:rPr>
              <a:t> caused by viruses, bacteria, AND helminths.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ACBA41-11B5-F54D-A1B8-5709EE3A2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137" y="4526619"/>
            <a:ext cx="3345721" cy="54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85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A71FF-38E9-E54A-BEFC-2647D72BD2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0D74B4-54B5-C443-A5DF-FDC40C94FB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clickable_images/h9FEll383XlXfOP4Cr7fQ">
            <a:extLst>
              <a:ext uri="{FF2B5EF4-FFF2-40B4-BE49-F238E27FC236}">
                <a16:creationId xmlns:a16="http://schemas.microsoft.com/office/drawing/2014/main" id="{586DB736-8D24-2245-A9A7-299558844319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76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8201</TotalTime>
  <Words>316</Words>
  <Application>Microsoft Macintosh PowerPoint</Application>
  <PresentationFormat>Widescreen</PresentationFormat>
  <Paragraphs>29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Avenir</vt:lpstr>
      <vt:lpstr>Avenir Book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Chelsea L. Wood</dc:creator>
  <cp:lastModifiedBy>Microsoft Office User</cp:lastModifiedBy>
  <cp:revision>202</cp:revision>
  <dcterms:created xsi:type="dcterms:W3CDTF">2020-04-03T14:55:00Z</dcterms:created>
  <dcterms:modified xsi:type="dcterms:W3CDTF">2021-12-01T18:38:54Z</dcterms:modified>
</cp:coreProperties>
</file>