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480" r:id="rId2"/>
    <p:sldId id="723" r:id="rId3"/>
    <p:sldId id="1601" r:id="rId4"/>
    <p:sldId id="1595" r:id="rId5"/>
    <p:sldId id="281" r:id="rId6"/>
    <p:sldId id="282" r:id="rId7"/>
    <p:sldId id="283" r:id="rId8"/>
    <p:sldId id="284" r:id="rId9"/>
    <p:sldId id="285" r:id="rId10"/>
    <p:sldId id="286" r:id="rId11"/>
    <p:sldId id="287" r:id="rId12"/>
    <p:sldId id="288" r:id="rId13"/>
    <p:sldId id="289" r:id="rId14"/>
    <p:sldId id="290" r:id="rId15"/>
    <p:sldId id="291" r:id="rId16"/>
    <p:sldId id="292" r:id="rId17"/>
    <p:sldId id="293" r:id="rId18"/>
    <p:sldId id="294" r:id="rId19"/>
    <p:sldId id="1587" r:id="rId20"/>
    <p:sldId id="1603" r:id="rId21"/>
    <p:sldId id="160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42"/>
    <p:restoredTop sz="95884"/>
  </p:normalViewPr>
  <p:slideViewPr>
    <p:cSldViewPr snapToGrid="0" snapToObjects="1">
      <p:cViewPr varScale="1">
        <p:scale>
          <a:sx n="112" d="100"/>
          <a:sy n="112" d="100"/>
        </p:scale>
        <p:origin x="224"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C7DB66-C6D6-B24E-B345-FA3772C924EA}" type="datetimeFigureOut">
              <a:rPr lang="en-US" smtClean="0"/>
              <a:t>12/3/21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18707C-A528-5347-B512-111D9A72273A}" type="slidenum">
              <a:rPr lang="en-US" smtClean="0"/>
              <a:t>‹#›</a:t>
            </a:fld>
            <a:endParaRPr lang="en-US"/>
          </a:p>
        </p:txBody>
      </p:sp>
    </p:spTree>
    <p:extLst>
      <p:ext uri="{BB962C8B-B14F-4D97-AF65-F5344CB8AC3E}">
        <p14:creationId xmlns:p14="http://schemas.microsoft.com/office/powerpoint/2010/main" val="1924951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18707C-A528-5347-B512-111D9A72273A}" type="slidenum">
              <a:rPr lang="en-US" smtClean="0"/>
              <a:t>1</a:t>
            </a:fld>
            <a:endParaRPr lang="en-US"/>
          </a:p>
        </p:txBody>
      </p:sp>
    </p:spTree>
    <p:extLst>
      <p:ext uri="{BB962C8B-B14F-4D97-AF65-F5344CB8AC3E}">
        <p14:creationId xmlns:p14="http://schemas.microsoft.com/office/powerpoint/2010/main" val="241055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18707C-A528-5347-B512-111D9A72273A}" type="slidenum">
              <a:rPr lang="en-US" smtClean="0"/>
              <a:t>2</a:t>
            </a:fld>
            <a:endParaRPr lang="en-US"/>
          </a:p>
        </p:txBody>
      </p:sp>
    </p:spTree>
    <p:extLst>
      <p:ext uri="{BB962C8B-B14F-4D97-AF65-F5344CB8AC3E}">
        <p14:creationId xmlns:p14="http://schemas.microsoft.com/office/powerpoint/2010/main" val="4229072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18707C-A528-5347-B512-111D9A72273A}" type="slidenum">
              <a:rPr lang="en-US" smtClean="0"/>
              <a:t>3</a:t>
            </a:fld>
            <a:endParaRPr lang="en-US"/>
          </a:p>
        </p:txBody>
      </p:sp>
    </p:spTree>
    <p:extLst>
      <p:ext uri="{BB962C8B-B14F-4D97-AF65-F5344CB8AC3E}">
        <p14:creationId xmlns:p14="http://schemas.microsoft.com/office/powerpoint/2010/main" val="2945045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Changes in any attribute of a population over time. </a:t>
            </a:r>
          </a:p>
          <a:p>
            <a:r>
              <a:rPr lang="en-US" dirty="0"/>
              <a:t>Evolutionary</a:t>
            </a:r>
            <a:r>
              <a:rPr lang="en-US" baseline="0" dirty="0"/>
              <a:t> change leads to adaptation and must involve a change in the frequency of individual genes in a population from generation to generation.</a:t>
            </a:r>
            <a:endParaRPr lang="en-US" dirty="0"/>
          </a:p>
        </p:txBody>
      </p:sp>
      <p:sp>
        <p:nvSpPr>
          <p:cNvPr id="4" name="Slide Number Placeholder 3"/>
          <p:cNvSpPr>
            <a:spLocks noGrp="1"/>
          </p:cNvSpPr>
          <p:nvPr>
            <p:ph type="sldNum" sz="quarter" idx="10"/>
          </p:nvPr>
        </p:nvSpPr>
        <p:spPr/>
        <p:txBody>
          <a:bodyPr/>
          <a:lstStyle/>
          <a:p>
            <a:pPr>
              <a:defRPr/>
            </a:pPr>
            <a:fld id="{217FB9E2-7C0C-AB45-B0B4-06C6B1BD2B82}" type="slidenum">
              <a:rPr lang="en-US" smtClean="0"/>
              <a:pPr>
                <a:defRPr/>
              </a:pPr>
              <a:t>4</a:t>
            </a:fld>
            <a:endParaRPr lang="en-US"/>
          </a:p>
        </p:txBody>
      </p:sp>
    </p:spTree>
    <p:extLst>
      <p:ext uri="{BB962C8B-B14F-4D97-AF65-F5344CB8AC3E}">
        <p14:creationId xmlns:p14="http://schemas.microsoft.com/office/powerpoint/2010/main" val="3068115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18707C-A528-5347-B512-111D9A72273A}" type="slidenum">
              <a:rPr lang="en-US" smtClean="0"/>
              <a:t>19</a:t>
            </a:fld>
            <a:endParaRPr lang="en-US"/>
          </a:p>
        </p:txBody>
      </p:sp>
    </p:spTree>
    <p:extLst>
      <p:ext uri="{BB962C8B-B14F-4D97-AF65-F5344CB8AC3E}">
        <p14:creationId xmlns:p14="http://schemas.microsoft.com/office/powerpoint/2010/main" val="155493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some OTHER ways in which parasites can influence communities and ecosystems?</a:t>
            </a:r>
          </a:p>
          <a:p>
            <a:r>
              <a:rPr lang="en-US"/>
              <a:t>https://www.polleverywhere.com/discourses/4VcBgPoUI5LtJNyBUFVZp</a:t>
            </a:r>
          </a:p>
        </p:txBody>
      </p:sp>
      <p:sp>
        <p:nvSpPr>
          <p:cNvPr id="4" name="Slide Number Placeholder 3"/>
          <p:cNvSpPr>
            <a:spLocks noGrp="1"/>
          </p:cNvSpPr>
          <p:nvPr>
            <p:ph type="sldNum" sz="quarter" idx="5"/>
          </p:nvPr>
        </p:nvSpPr>
        <p:spPr/>
        <p:txBody>
          <a:bodyPr/>
          <a:lstStyle/>
          <a:p>
            <a:fld id="{4218707C-A528-5347-B512-111D9A72273A}" type="slidenum">
              <a:rPr lang="en-US" smtClean="0"/>
              <a:t>20</a:t>
            </a:fld>
            <a:endParaRPr lang="en-US"/>
          </a:p>
        </p:txBody>
      </p:sp>
    </p:spTree>
    <p:extLst>
      <p:ext uri="{BB962C8B-B14F-4D97-AF65-F5344CB8AC3E}">
        <p14:creationId xmlns:p14="http://schemas.microsoft.com/office/powerpoint/2010/main" val="839125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18707C-A528-5347-B512-111D9A72273A}" type="slidenum">
              <a:rPr lang="en-US" smtClean="0"/>
              <a:t>21</a:t>
            </a:fld>
            <a:endParaRPr lang="en-US"/>
          </a:p>
        </p:txBody>
      </p:sp>
    </p:spTree>
    <p:extLst>
      <p:ext uri="{BB962C8B-B14F-4D97-AF65-F5344CB8AC3E}">
        <p14:creationId xmlns:p14="http://schemas.microsoft.com/office/powerpoint/2010/main" val="994907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838A5-77CF-4444-B9C4-4E86A2AEB4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ABB0CE-1E17-7E44-A60C-C4870D474C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A47BE3-EFDF-DA44-AA27-F0607BEFBC36}"/>
              </a:ext>
            </a:extLst>
          </p:cNvPr>
          <p:cNvSpPr>
            <a:spLocks noGrp="1"/>
          </p:cNvSpPr>
          <p:nvPr>
            <p:ph type="dt" sz="half" idx="10"/>
          </p:nvPr>
        </p:nvSpPr>
        <p:spPr/>
        <p:txBody>
          <a:bodyPr/>
          <a:lstStyle/>
          <a:p>
            <a:fld id="{21DDE3A9-9D48-7D40-AF95-520AE186EA5D}" type="datetimeFigureOut">
              <a:rPr lang="en-US" smtClean="0"/>
              <a:t>12/3/21</a:t>
            </a:fld>
            <a:endParaRPr lang="en-US"/>
          </a:p>
        </p:txBody>
      </p:sp>
      <p:sp>
        <p:nvSpPr>
          <p:cNvPr id="5" name="Footer Placeholder 4">
            <a:extLst>
              <a:ext uri="{FF2B5EF4-FFF2-40B4-BE49-F238E27FC236}">
                <a16:creationId xmlns:a16="http://schemas.microsoft.com/office/drawing/2014/main" id="{F4FF08DB-758A-CE42-BF14-C796921CA7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DD87E2-36DD-094B-976D-5D5908031C6D}"/>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3201504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FA934-82C2-4642-9056-03D6888AC5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B7669D-25CA-F248-A4A3-81DBDBF738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7BB9E-51D5-534F-9A5F-0DE70E1D6DD6}"/>
              </a:ext>
            </a:extLst>
          </p:cNvPr>
          <p:cNvSpPr>
            <a:spLocks noGrp="1"/>
          </p:cNvSpPr>
          <p:nvPr>
            <p:ph type="dt" sz="half" idx="10"/>
          </p:nvPr>
        </p:nvSpPr>
        <p:spPr/>
        <p:txBody>
          <a:bodyPr/>
          <a:lstStyle/>
          <a:p>
            <a:fld id="{21DDE3A9-9D48-7D40-AF95-520AE186EA5D}" type="datetimeFigureOut">
              <a:rPr lang="en-US" smtClean="0"/>
              <a:t>12/3/21</a:t>
            </a:fld>
            <a:endParaRPr lang="en-US"/>
          </a:p>
        </p:txBody>
      </p:sp>
      <p:sp>
        <p:nvSpPr>
          <p:cNvPr id="5" name="Footer Placeholder 4">
            <a:extLst>
              <a:ext uri="{FF2B5EF4-FFF2-40B4-BE49-F238E27FC236}">
                <a16:creationId xmlns:a16="http://schemas.microsoft.com/office/drawing/2014/main" id="{AFB600DF-C942-F44F-84F3-4E7BC2F0DF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FAEA3C-3249-9B4A-B424-1F83C20D4848}"/>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1781137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50C8A5-DD27-8040-BD1A-86BF1F2936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036609-7FEC-1340-94C8-5409F510CE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A5258-5E66-DE42-A23B-E1D3C015A36C}"/>
              </a:ext>
            </a:extLst>
          </p:cNvPr>
          <p:cNvSpPr>
            <a:spLocks noGrp="1"/>
          </p:cNvSpPr>
          <p:nvPr>
            <p:ph type="dt" sz="half" idx="10"/>
          </p:nvPr>
        </p:nvSpPr>
        <p:spPr/>
        <p:txBody>
          <a:bodyPr/>
          <a:lstStyle/>
          <a:p>
            <a:fld id="{21DDE3A9-9D48-7D40-AF95-520AE186EA5D}" type="datetimeFigureOut">
              <a:rPr lang="en-US" smtClean="0"/>
              <a:t>12/3/21</a:t>
            </a:fld>
            <a:endParaRPr lang="en-US"/>
          </a:p>
        </p:txBody>
      </p:sp>
      <p:sp>
        <p:nvSpPr>
          <p:cNvPr id="5" name="Footer Placeholder 4">
            <a:extLst>
              <a:ext uri="{FF2B5EF4-FFF2-40B4-BE49-F238E27FC236}">
                <a16:creationId xmlns:a16="http://schemas.microsoft.com/office/drawing/2014/main" id="{7858C25B-3FDB-BD4C-8299-934B911F00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9138FA-EF83-EA42-9E21-8B8892B656F5}"/>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146417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83727-A794-4042-BF97-D4E5E2555C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2B6DC3-C8EA-0441-8F53-7878D4469F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03028-8ABF-084B-958C-E5D9B41B38A8}"/>
              </a:ext>
            </a:extLst>
          </p:cNvPr>
          <p:cNvSpPr>
            <a:spLocks noGrp="1"/>
          </p:cNvSpPr>
          <p:nvPr>
            <p:ph type="dt" sz="half" idx="10"/>
          </p:nvPr>
        </p:nvSpPr>
        <p:spPr/>
        <p:txBody>
          <a:bodyPr/>
          <a:lstStyle/>
          <a:p>
            <a:fld id="{21DDE3A9-9D48-7D40-AF95-520AE186EA5D}" type="datetimeFigureOut">
              <a:rPr lang="en-US" smtClean="0"/>
              <a:t>12/3/21</a:t>
            </a:fld>
            <a:endParaRPr lang="en-US"/>
          </a:p>
        </p:txBody>
      </p:sp>
      <p:sp>
        <p:nvSpPr>
          <p:cNvPr id="5" name="Footer Placeholder 4">
            <a:extLst>
              <a:ext uri="{FF2B5EF4-FFF2-40B4-BE49-F238E27FC236}">
                <a16:creationId xmlns:a16="http://schemas.microsoft.com/office/drawing/2014/main" id="{D590AB7C-ECF7-2E4C-924B-4E91B62D2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AA8C5-6364-1B49-BF43-8C17388D5E01}"/>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465692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9ED12-49A7-1148-AA33-34CAB4FC4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93A772-1ECD-0342-8A17-4FABBAEE73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C0C112-BD32-3746-A4C3-943B604FC6F1}"/>
              </a:ext>
            </a:extLst>
          </p:cNvPr>
          <p:cNvSpPr>
            <a:spLocks noGrp="1"/>
          </p:cNvSpPr>
          <p:nvPr>
            <p:ph type="dt" sz="half" idx="10"/>
          </p:nvPr>
        </p:nvSpPr>
        <p:spPr/>
        <p:txBody>
          <a:bodyPr/>
          <a:lstStyle/>
          <a:p>
            <a:fld id="{21DDE3A9-9D48-7D40-AF95-520AE186EA5D}" type="datetimeFigureOut">
              <a:rPr lang="en-US" smtClean="0"/>
              <a:t>12/3/21</a:t>
            </a:fld>
            <a:endParaRPr lang="en-US"/>
          </a:p>
        </p:txBody>
      </p:sp>
      <p:sp>
        <p:nvSpPr>
          <p:cNvPr id="5" name="Footer Placeholder 4">
            <a:extLst>
              <a:ext uri="{FF2B5EF4-FFF2-40B4-BE49-F238E27FC236}">
                <a16:creationId xmlns:a16="http://schemas.microsoft.com/office/drawing/2014/main" id="{BC9B27BC-3697-B548-91F3-BCBF3F5CA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A67D53-D2B9-684C-96F8-BB1044135D68}"/>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1624512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F2D9E-643B-7E4B-872E-9412A7003E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B80E6-8617-AA4D-B46F-9CC4896C8D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DB783B-B1E8-C54D-8F59-3F89A76D1D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97AD1F-F077-684C-825B-C70FB96BD6FE}"/>
              </a:ext>
            </a:extLst>
          </p:cNvPr>
          <p:cNvSpPr>
            <a:spLocks noGrp="1"/>
          </p:cNvSpPr>
          <p:nvPr>
            <p:ph type="dt" sz="half" idx="10"/>
          </p:nvPr>
        </p:nvSpPr>
        <p:spPr/>
        <p:txBody>
          <a:bodyPr/>
          <a:lstStyle/>
          <a:p>
            <a:fld id="{21DDE3A9-9D48-7D40-AF95-520AE186EA5D}" type="datetimeFigureOut">
              <a:rPr lang="en-US" smtClean="0"/>
              <a:t>12/3/21</a:t>
            </a:fld>
            <a:endParaRPr lang="en-US"/>
          </a:p>
        </p:txBody>
      </p:sp>
      <p:sp>
        <p:nvSpPr>
          <p:cNvPr id="6" name="Footer Placeholder 5">
            <a:extLst>
              <a:ext uri="{FF2B5EF4-FFF2-40B4-BE49-F238E27FC236}">
                <a16:creationId xmlns:a16="http://schemas.microsoft.com/office/drawing/2014/main" id="{94975C02-EF59-8A48-A2C8-380404CF14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1292BB-8AAE-DE4E-AEA5-D84CEBB00A0A}"/>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2987871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F12B8-927D-3440-A90F-CEE85721D6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537DF9-7AE9-244A-B880-477F51666D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DB2535-D060-6345-9A9D-248269C20D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1F656-2CF8-3C40-BFA2-38D3E456AF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F9AB57-D4A7-A44B-9DC2-3238EBA3F4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E2D1E4-9846-5948-BE81-54250E2A19C6}"/>
              </a:ext>
            </a:extLst>
          </p:cNvPr>
          <p:cNvSpPr>
            <a:spLocks noGrp="1"/>
          </p:cNvSpPr>
          <p:nvPr>
            <p:ph type="dt" sz="half" idx="10"/>
          </p:nvPr>
        </p:nvSpPr>
        <p:spPr/>
        <p:txBody>
          <a:bodyPr/>
          <a:lstStyle/>
          <a:p>
            <a:fld id="{21DDE3A9-9D48-7D40-AF95-520AE186EA5D}" type="datetimeFigureOut">
              <a:rPr lang="en-US" smtClean="0"/>
              <a:t>12/3/21</a:t>
            </a:fld>
            <a:endParaRPr lang="en-US"/>
          </a:p>
        </p:txBody>
      </p:sp>
      <p:sp>
        <p:nvSpPr>
          <p:cNvPr id="8" name="Footer Placeholder 7">
            <a:extLst>
              <a:ext uri="{FF2B5EF4-FFF2-40B4-BE49-F238E27FC236}">
                <a16:creationId xmlns:a16="http://schemas.microsoft.com/office/drawing/2014/main" id="{AD127541-6DB6-BF46-9566-A28E02A604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A06EEE-891D-834D-A782-1C80536A829E}"/>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3082056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88B81-6CFF-BB42-B48A-62FE961F09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95E796-21ED-0646-ACBF-271AEEB75975}"/>
              </a:ext>
            </a:extLst>
          </p:cNvPr>
          <p:cNvSpPr>
            <a:spLocks noGrp="1"/>
          </p:cNvSpPr>
          <p:nvPr>
            <p:ph type="dt" sz="half" idx="10"/>
          </p:nvPr>
        </p:nvSpPr>
        <p:spPr/>
        <p:txBody>
          <a:bodyPr/>
          <a:lstStyle/>
          <a:p>
            <a:fld id="{21DDE3A9-9D48-7D40-AF95-520AE186EA5D}" type="datetimeFigureOut">
              <a:rPr lang="en-US" smtClean="0"/>
              <a:t>12/3/21</a:t>
            </a:fld>
            <a:endParaRPr lang="en-US"/>
          </a:p>
        </p:txBody>
      </p:sp>
      <p:sp>
        <p:nvSpPr>
          <p:cNvPr id="4" name="Footer Placeholder 3">
            <a:extLst>
              <a:ext uri="{FF2B5EF4-FFF2-40B4-BE49-F238E27FC236}">
                <a16:creationId xmlns:a16="http://schemas.microsoft.com/office/drawing/2014/main" id="{F818FDD5-F21A-134E-AA9A-2830EBC816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6FD440-2197-894C-BBF5-275EB6A7E559}"/>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1885397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4E7DC6-C98E-4D41-8312-C6A00B9175D8}"/>
              </a:ext>
            </a:extLst>
          </p:cNvPr>
          <p:cNvSpPr>
            <a:spLocks noGrp="1"/>
          </p:cNvSpPr>
          <p:nvPr>
            <p:ph type="dt" sz="half" idx="10"/>
          </p:nvPr>
        </p:nvSpPr>
        <p:spPr/>
        <p:txBody>
          <a:bodyPr/>
          <a:lstStyle/>
          <a:p>
            <a:fld id="{21DDE3A9-9D48-7D40-AF95-520AE186EA5D}" type="datetimeFigureOut">
              <a:rPr lang="en-US" smtClean="0"/>
              <a:t>12/3/21</a:t>
            </a:fld>
            <a:endParaRPr lang="en-US"/>
          </a:p>
        </p:txBody>
      </p:sp>
      <p:sp>
        <p:nvSpPr>
          <p:cNvPr id="3" name="Footer Placeholder 2">
            <a:extLst>
              <a:ext uri="{FF2B5EF4-FFF2-40B4-BE49-F238E27FC236}">
                <a16:creationId xmlns:a16="http://schemas.microsoft.com/office/drawing/2014/main" id="{0D7D30B3-F181-1740-9B5B-0C72FEA436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C48BF8-D524-E946-A5F8-6EDB8EC65ADC}"/>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2631966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E8C6B-44FC-DF4B-A8BD-B9B86A46C9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C0512D-A868-3942-8652-3DCABEFC8C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1B6CDD-B55E-CF40-A890-84FFA90C28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C9B9BC-EA10-2643-91D2-3C7BEB05A9F2}"/>
              </a:ext>
            </a:extLst>
          </p:cNvPr>
          <p:cNvSpPr>
            <a:spLocks noGrp="1"/>
          </p:cNvSpPr>
          <p:nvPr>
            <p:ph type="dt" sz="half" idx="10"/>
          </p:nvPr>
        </p:nvSpPr>
        <p:spPr/>
        <p:txBody>
          <a:bodyPr/>
          <a:lstStyle/>
          <a:p>
            <a:fld id="{21DDE3A9-9D48-7D40-AF95-520AE186EA5D}" type="datetimeFigureOut">
              <a:rPr lang="en-US" smtClean="0"/>
              <a:t>12/3/21</a:t>
            </a:fld>
            <a:endParaRPr lang="en-US"/>
          </a:p>
        </p:txBody>
      </p:sp>
      <p:sp>
        <p:nvSpPr>
          <p:cNvPr id="6" name="Footer Placeholder 5">
            <a:extLst>
              <a:ext uri="{FF2B5EF4-FFF2-40B4-BE49-F238E27FC236}">
                <a16:creationId xmlns:a16="http://schemas.microsoft.com/office/drawing/2014/main" id="{BBE1C55D-AE82-E348-AA9F-92C2520306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3800D4-D451-3941-ABED-C84A75035F59}"/>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3591217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34BDC-8058-8A4C-9BB2-057FDB8391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F7E264-76A7-5245-B655-C26D839129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B22F39-AC8F-9242-8291-F11D540045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346B85-9220-174D-9DEE-0F36C1282C62}"/>
              </a:ext>
            </a:extLst>
          </p:cNvPr>
          <p:cNvSpPr>
            <a:spLocks noGrp="1"/>
          </p:cNvSpPr>
          <p:nvPr>
            <p:ph type="dt" sz="half" idx="10"/>
          </p:nvPr>
        </p:nvSpPr>
        <p:spPr/>
        <p:txBody>
          <a:bodyPr/>
          <a:lstStyle/>
          <a:p>
            <a:fld id="{21DDE3A9-9D48-7D40-AF95-520AE186EA5D}" type="datetimeFigureOut">
              <a:rPr lang="en-US" smtClean="0"/>
              <a:t>12/3/21</a:t>
            </a:fld>
            <a:endParaRPr lang="en-US"/>
          </a:p>
        </p:txBody>
      </p:sp>
      <p:sp>
        <p:nvSpPr>
          <p:cNvPr id="6" name="Footer Placeholder 5">
            <a:extLst>
              <a:ext uri="{FF2B5EF4-FFF2-40B4-BE49-F238E27FC236}">
                <a16:creationId xmlns:a16="http://schemas.microsoft.com/office/drawing/2014/main" id="{F2313209-F023-304D-B738-0493FEA828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A32D87-2351-334C-BE56-4B8A31CED346}"/>
              </a:ext>
            </a:extLst>
          </p:cNvPr>
          <p:cNvSpPr>
            <a:spLocks noGrp="1"/>
          </p:cNvSpPr>
          <p:nvPr>
            <p:ph type="sldNum" sz="quarter" idx="12"/>
          </p:nvPr>
        </p:nvSpPr>
        <p:spPr/>
        <p:txBody>
          <a:bodyPr/>
          <a:lstStyle/>
          <a:p>
            <a:fld id="{5E16A688-FD6D-2B46-9274-DA17D6C87077}" type="slidenum">
              <a:rPr lang="en-US" smtClean="0"/>
              <a:t>‹#›</a:t>
            </a:fld>
            <a:endParaRPr lang="en-US"/>
          </a:p>
        </p:txBody>
      </p:sp>
    </p:spTree>
    <p:extLst>
      <p:ext uri="{BB962C8B-B14F-4D97-AF65-F5344CB8AC3E}">
        <p14:creationId xmlns:p14="http://schemas.microsoft.com/office/powerpoint/2010/main" val="984478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35E0A7-698E-D742-A4C4-45629B7469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4D6F1A-825E-2B4D-8FFE-066CF32E20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61E9B-BC61-3141-8DBB-53CB9EC8D6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DDE3A9-9D48-7D40-AF95-520AE186EA5D}" type="datetimeFigureOut">
              <a:rPr lang="en-US" smtClean="0"/>
              <a:t>12/3/21</a:t>
            </a:fld>
            <a:endParaRPr lang="en-US"/>
          </a:p>
        </p:txBody>
      </p:sp>
      <p:sp>
        <p:nvSpPr>
          <p:cNvPr id="5" name="Footer Placeholder 4">
            <a:extLst>
              <a:ext uri="{FF2B5EF4-FFF2-40B4-BE49-F238E27FC236}">
                <a16:creationId xmlns:a16="http://schemas.microsoft.com/office/drawing/2014/main" id="{4054E5A4-CAAB-9C49-8EEB-830328D99D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F919D9-A8E0-C542-ADA8-7A31C9A61D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16A688-FD6D-2B46-9274-DA17D6C87077}" type="slidenum">
              <a:rPr lang="en-US" smtClean="0"/>
              <a:t>‹#›</a:t>
            </a:fld>
            <a:endParaRPr lang="en-US"/>
          </a:p>
        </p:txBody>
      </p:sp>
    </p:spTree>
    <p:extLst>
      <p:ext uri="{BB962C8B-B14F-4D97-AF65-F5344CB8AC3E}">
        <p14:creationId xmlns:p14="http://schemas.microsoft.com/office/powerpoint/2010/main" val="3440679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352524" y="2644170"/>
            <a:ext cx="10896600" cy="1569660"/>
          </a:xfrm>
          <a:prstGeom prst="rect">
            <a:avLst/>
          </a:prstGeom>
          <a:noFill/>
          <a:ln w="9525">
            <a:noFill/>
            <a:miter lim="800000"/>
            <a:headEnd/>
            <a:tailEnd/>
          </a:ln>
          <a:effectLst/>
        </p:spPr>
        <p:txBody>
          <a:bodyPr wrap="square">
            <a:spAutoFit/>
          </a:bodyPr>
          <a:lstStyle/>
          <a:p>
            <a:pPr>
              <a:defRPr/>
            </a:pPr>
            <a:r>
              <a:rPr lang="en-US" sz="4800" b="1" dirty="0">
                <a:solidFill>
                  <a:schemeClr val="bg1">
                    <a:lumMod val="65000"/>
                  </a:schemeClr>
                </a:solidFill>
                <a:latin typeface="Avenir Book" panose="02000503020000020003" pitchFamily="2" charset="0"/>
                <a:cs typeface="Avenir"/>
              </a:rPr>
              <a:t>Practical session 24</a:t>
            </a:r>
            <a:r>
              <a:rPr lang="en-US" sz="4800" dirty="0">
                <a:solidFill>
                  <a:schemeClr val="bg1">
                    <a:lumMod val="65000"/>
                  </a:schemeClr>
                </a:solidFill>
                <a:latin typeface="Avenir Book" panose="02000503020000020003" pitchFamily="2" charset="0"/>
                <a:cs typeface="Avenir"/>
              </a:rPr>
              <a:t>: </a:t>
            </a:r>
            <a:r>
              <a:rPr lang="en-US" sz="4800" dirty="0">
                <a:solidFill>
                  <a:srgbClr val="FFFFFF"/>
                </a:solidFill>
                <a:latin typeface="Avenir Book" panose="02000503020000020003" pitchFamily="2" charset="0"/>
                <a:cs typeface="Avenir"/>
              </a:rPr>
              <a:t>Parasites – who cares?</a:t>
            </a:r>
            <a:endParaRPr lang="en-US" sz="4800" i="1" dirty="0">
              <a:solidFill>
                <a:srgbClr val="FFFFFF"/>
              </a:solidFill>
              <a:latin typeface="Avenir Book" panose="02000503020000020003" pitchFamily="2" charset="0"/>
              <a:cs typeface="Avenir"/>
            </a:endParaRPr>
          </a:p>
        </p:txBody>
      </p:sp>
    </p:spTree>
    <p:extLst>
      <p:ext uri="{BB962C8B-B14F-4D97-AF65-F5344CB8AC3E}">
        <p14:creationId xmlns:p14="http://schemas.microsoft.com/office/powerpoint/2010/main" val="1116647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05000" y="939194"/>
            <a:ext cx="8382000" cy="5549900"/>
          </a:xfrm>
          <a:prstGeom prst="rect">
            <a:avLst/>
          </a:prstGeom>
        </p:spPr>
      </p:pic>
      <p:sp>
        <p:nvSpPr>
          <p:cNvPr id="6" name="Title 1">
            <a:extLst>
              <a:ext uri="{FF2B5EF4-FFF2-40B4-BE49-F238E27FC236}">
                <a16:creationId xmlns:a16="http://schemas.microsoft.com/office/drawing/2014/main" id="{02443577-5F17-034C-ACC8-95C39D9D0742}"/>
              </a:ext>
            </a:extLst>
          </p:cNvPr>
          <p:cNvSpPr txBox="1">
            <a:spLocks/>
          </p:cNvSpPr>
          <p:nvPr/>
        </p:nvSpPr>
        <p:spPr>
          <a:xfrm>
            <a:off x="1981200" y="128891"/>
            <a:ext cx="8229600"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FFFFFF"/>
                </a:solidFill>
                <a:latin typeface="Avenir Book" panose="02000503020000020003" pitchFamily="2" charset="0"/>
                <a:ea typeface="ＭＳ Ｐゴシック" charset="0"/>
              </a:rPr>
              <a:t>ancient, undisturbed ecosystems</a:t>
            </a:r>
            <a:endParaRPr lang="en-US" dirty="0">
              <a:solidFill>
                <a:srgbClr val="FFFFFF"/>
              </a:solidFill>
              <a:latin typeface="Avenir Book" panose="02000503020000020003" pitchFamily="2" charset="0"/>
              <a:ea typeface="ＭＳ Ｐゴシック" charset="0"/>
            </a:endParaRPr>
          </a:p>
        </p:txBody>
      </p:sp>
    </p:spTree>
    <p:extLst>
      <p:ext uri="{BB962C8B-B14F-4D97-AF65-F5344CB8AC3E}">
        <p14:creationId xmlns:p14="http://schemas.microsoft.com/office/powerpoint/2010/main" val="314410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794915"/>
            <a:ext cx="9144000" cy="5892800"/>
          </a:xfrm>
          <a:prstGeom prst="rect">
            <a:avLst/>
          </a:prstGeom>
        </p:spPr>
      </p:pic>
      <p:sp>
        <p:nvSpPr>
          <p:cNvPr id="5" name="Title 1"/>
          <p:cNvSpPr>
            <a:spLocks noGrp="1"/>
          </p:cNvSpPr>
          <p:nvPr>
            <p:ph type="title"/>
          </p:nvPr>
        </p:nvSpPr>
        <p:spPr>
          <a:xfrm>
            <a:off x="1981200" y="-183424"/>
            <a:ext cx="8229600" cy="1143000"/>
          </a:xfrm>
        </p:spPr>
        <p:txBody>
          <a:bodyPr>
            <a:normAutofit/>
          </a:bodyPr>
          <a:lstStyle/>
          <a:p>
            <a:pPr algn="ctr" eaLnBrk="1" hangingPunct="1"/>
            <a:r>
              <a:rPr lang="en-US" dirty="0">
                <a:solidFill>
                  <a:srgbClr val="FFFFFF"/>
                </a:solidFill>
                <a:latin typeface="Avenir Book" panose="02000503020000020003" pitchFamily="2" charset="0"/>
                <a:ea typeface="ＭＳ Ｐゴシック" charset="0"/>
              </a:rPr>
              <a:t>humans</a:t>
            </a:r>
          </a:p>
        </p:txBody>
      </p:sp>
    </p:spTree>
    <p:extLst>
      <p:ext uri="{BB962C8B-B14F-4D97-AF65-F5344CB8AC3E}">
        <p14:creationId xmlns:p14="http://schemas.microsoft.com/office/powerpoint/2010/main" val="463077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274" name="Title 1"/>
          <p:cNvSpPr>
            <a:spLocks noGrp="1"/>
          </p:cNvSpPr>
          <p:nvPr>
            <p:ph type="title"/>
          </p:nvPr>
        </p:nvSpPr>
        <p:spPr>
          <a:xfrm>
            <a:off x="1856685" y="1546976"/>
            <a:ext cx="8458200" cy="4114800"/>
          </a:xfrm>
        </p:spPr>
        <p:txBody>
          <a:bodyPr/>
          <a:lstStyle/>
          <a:p>
            <a:pPr algn="ctr" eaLnBrk="1" hangingPunct="1"/>
            <a:r>
              <a:rPr lang="en-US" dirty="0">
                <a:solidFill>
                  <a:srgbClr val="FFFFFF"/>
                </a:solidFill>
                <a:latin typeface="Avenir Book" panose="02000503020000020003" pitchFamily="2" charset="0"/>
                <a:ea typeface="ＭＳ Ｐゴシック" charset="0"/>
              </a:rPr>
              <a:t>ecosystems where parasites probably DO NOT play an important energetic role:</a:t>
            </a:r>
            <a:br>
              <a:rPr lang="en-US" dirty="0">
                <a:solidFill>
                  <a:srgbClr val="FFFFFF"/>
                </a:solidFill>
                <a:latin typeface="Avenir Book" panose="02000503020000020003" pitchFamily="2" charset="0"/>
                <a:ea typeface="ＭＳ Ｐゴシック" charset="0"/>
              </a:rPr>
            </a:br>
            <a:endParaRPr lang="en-US" dirty="0">
              <a:solidFill>
                <a:srgbClr val="FFFFFF"/>
              </a:solidFill>
              <a:latin typeface="Avenir Book" panose="02000503020000020003" pitchFamily="2" charset="0"/>
              <a:ea typeface="ＭＳ Ｐゴシック" charset="0"/>
            </a:endParaRPr>
          </a:p>
        </p:txBody>
      </p:sp>
    </p:spTree>
    <p:extLst>
      <p:ext uri="{BB962C8B-B14F-4D97-AF65-F5344CB8AC3E}">
        <p14:creationId xmlns:p14="http://schemas.microsoft.com/office/powerpoint/2010/main" val="930087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Title 1"/>
          <p:cNvSpPr>
            <a:spLocks noGrp="1"/>
          </p:cNvSpPr>
          <p:nvPr>
            <p:ph type="title"/>
          </p:nvPr>
        </p:nvSpPr>
        <p:spPr>
          <a:xfrm>
            <a:off x="1981200" y="212175"/>
            <a:ext cx="8229600" cy="1143000"/>
          </a:xfrm>
        </p:spPr>
        <p:txBody>
          <a:bodyPr/>
          <a:lstStyle/>
          <a:p>
            <a:pPr algn="ctr" eaLnBrk="1" hangingPunct="1"/>
            <a:r>
              <a:rPr lang="en-US" dirty="0">
                <a:solidFill>
                  <a:srgbClr val="FFFFFF"/>
                </a:solidFill>
                <a:latin typeface="Avenir Book" panose="02000503020000020003" pitchFamily="2" charset="0"/>
                <a:ea typeface="ＭＳ Ｐゴシック" charset="0"/>
              </a:rPr>
              <a:t>low host density</a:t>
            </a:r>
          </a:p>
        </p:txBody>
      </p:sp>
      <p:pic>
        <p:nvPicPr>
          <p:cNvPr id="2" name="Picture 1"/>
          <p:cNvPicPr>
            <a:picLocks noChangeAspect="1"/>
          </p:cNvPicPr>
          <p:nvPr/>
        </p:nvPicPr>
        <p:blipFill>
          <a:blip r:embed="rId2"/>
          <a:stretch>
            <a:fillRect/>
          </a:stretch>
        </p:blipFill>
        <p:spPr>
          <a:xfrm>
            <a:off x="2489200" y="1390782"/>
            <a:ext cx="7213600" cy="4813300"/>
          </a:xfrm>
          <a:prstGeom prst="rect">
            <a:avLst/>
          </a:prstGeom>
        </p:spPr>
      </p:pic>
    </p:spTree>
    <p:extLst>
      <p:ext uri="{BB962C8B-B14F-4D97-AF65-F5344CB8AC3E}">
        <p14:creationId xmlns:p14="http://schemas.microsoft.com/office/powerpoint/2010/main" val="3483385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1" y="666750"/>
            <a:ext cx="8507413" cy="565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8356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58503" y="1417638"/>
            <a:ext cx="7650163" cy="4906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5" name="Title 2"/>
          <p:cNvSpPr>
            <a:spLocks noGrp="1"/>
          </p:cNvSpPr>
          <p:nvPr>
            <p:ph type="title"/>
          </p:nvPr>
        </p:nvSpPr>
        <p:spPr>
          <a:xfrm>
            <a:off x="838200" y="92075"/>
            <a:ext cx="10515600" cy="1325563"/>
          </a:xfrm>
        </p:spPr>
        <p:txBody>
          <a:bodyPr/>
          <a:lstStyle/>
          <a:p>
            <a:pPr algn="ctr" eaLnBrk="1" hangingPunct="1"/>
            <a:r>
              <a:rPr lang="en-US" dirty="0">
                <a:solidFill>
                  <a:srgbClr val="FFFFFF"/>
                </a:solidFill>
                <a:latin typeface="Avenir Book" panose="02000503020000020003" pitchFamily="2" charset="0"/>
                <a:ea typeface="ＭＳ Ｐゴシック" charset="0"/>
              </a:rPr>
              <a:t>ephemeral environments</a:t>
            </a:r>
          </a:p>
        </p:txBody>
      </p:sp>
    </p:spTree>
    <p:extLst>
      <p:ext uri="{BB962C8B-B14F-4D97-AF65-F5344CB8AC3E}">
        <p14:creationId xmlns:p14="http://schemas.microsoft.com/office/powerpoint/2010/main" val="3646960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65400" y="1398903"/>
            <a:ext cx="7061200" cy="4838700"/>
          </a:xfrm>
          <a:prstGeom prst="rect">
            <a:avLst/>
          </a:prstGeom>
        </p:spPr>
      </p:pic>
      <p:sp>
        <p:nvSpPr>
          <p:cNvPr id="4" name="Title 1"/>
          <p:cNvSpPr txBox="1">
            <a:spLocks/>
          </p:cNvSpPr>
          <p:nvPr/>
        </p:nvSpPr>
        <p:spPr>
          <a:xfrm>
            <a:off x="1898712" y="16119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bg1"/>
                </a:solidFill>
                <a:latin typeface="Avenir Book"/>
                <a:ea typeface="+mj-ea"/>
                <a:cs typeface="Avenir Book"/>
              </a:defRPr>
            </a:lvl1pPr>
          </a:lstStyle>
          <a:p>
            <a:r>
              <a:rPr lang="en-US" dirty="0">
                <a:solidFill>
                  <a:srgbClr val="FFFFFF"/>
                </a:solidFill>
                <a:ea typeface="ＭＳ Ｐゴシック" charset="0"/>
              </a:rPr>
              <a:t>highly invaded ecosystems</a:t>
            </a:r>
          </a:p>
        </p:txBody>
      </p:sp>
    </p:spTree>
    <p:extLst>
      <p:ext uri="{BB962C8B-B14F-4D97-AF65-F5344CB8AC3E}">
        <p14:creationId xmlns:p14="http://schemas.microsoft.com/office/powerpoint/2010/main" val="520338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381000"/>
            <a:ext cx="9144000" cy="6094476"/>
          </a:xfrm>
          <a:prstGeom prst="rect">
            <a:avLst/>
          </a:prstGeom>
        </p:spPr>
      </p:pic>
      <p:sp>
        <p:nvSpPr>
          <p:cNvPr id="65538" name="Title 1"/>
          <p:cNvSpPr>
            <a:spLocks noGrp="1"/>
          </p:cNvSpPr>
          <p:nvPr>
            <p:ph type="title"/>
          </p:nvPr>
        </p:nvSpPr>
        <p:spPr>
          <a:xfrm>
            <a:off x="1981200" y="2188469"/>
            <a:ext cx="8229600" cy="1143000"/>
          </a:xfrm>
        </p:spPr>
        <p:txBody>
          <a:bodyPr/>
          <a:lstStyle/>
          <a:p>
            <a:pPr algn="ctr" eaLnBrk="1" hangingPunct="1"/>
            <a:r>
              <a:rPr lang="en-US" dirty="0">
                <a:solidFill>
                  <a:srgbClr val="FFFFFF"/>
                </a:solidFill>
                <a:latin typeface="Avenir Book" panose="02000503020000020003" pitchFamily="2" charset="0"/>
                <a:ea typeface="ＭＳ Ｐゴシック" charset="0"/>
              </a:rPr>
              <a:t>disturbed ecosystems</a:t>
            </a:r>
          </a:p>
        </p:txBody>
      </p:sp>
    </p:spTree>
    <p:extLst>
      <p:ext uri="{BB962C8B-B14F-4D97-AF65-F5344CB8AC3E}">
        <p14:creationId xmlns:p14="http://schemas.microsoft.com/office/powerpoint/2010/main" val="586407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86000" y="1534461"/>
            <a:ext cx="7620000" cy="4711917"/>
          </a:xfrm>
          <a:prstGeom prst="rect">
            <a:avLst/>
          </a:prstGeom>
        </p:spPr>
      </p:pic>
      <p:sp>
        <p:nvSpPr>
          <p:cNvPr id="4" name="Title 1"/>
          <p:cNvSpPr txBox="1">
            <a:spLocks/>
          </p:cNvSpPr>
          <p:nvPr/>
        </p:nvSpPr>
        <p:spPr>
          <a:xfrm>
            <a:off x="1981200" y="474813"/>
            <a:ext cx="8229600" cy="1143000"/>
          </a:xfrm>
          <a:prstGeom prst="rect">
            <a:avLst/>
          </a:prstGeom>
        </p:spPr>
        <p:txBody>
          <a:bodyPr/>
          <a:lstStyle>
            <a:lvl1pPr algn="ctr" defTabSz="457200" rtl="0" eaLnBrk="1" latinLnBrk="0" hangingPunct="1">
              <a:spcBef>
                <a:spcPct val="0"/>
              </a:spcBef>
              <a:buNone/>
              <a:defRPr sz="4400" kern="1200">
                <a:solidFill>
                  <a:schemeClr val="bg1"/>
                </a:solidFill>
                <a:latin typeface="Avenir Book"/>
                <a:ea typeface="+mj-ea"/>
                <a:cs typeface="Avenir Book"/>
              </a:defRPr>
            </a:lvl1pPr>
          </a:lstStyle>
          <a:p>
            <a:r>
              <a:rPr lang="en-US">
                <a:solidFill>
                  <a:srgbClr val="FFFFFF"/>
                </a:solidFill>
                <a:ea typeface="ＭＳ Ｐゴシック" charset="0"/>
              </a:rPr>
              <a:t>disturbed ecosystems</a:t>
            </a:r>
            <a:endParaRPr lang="en-US" dirty="0">
              <a:solidFill>
                <a:srgbClr val="FFFFFF"/>
              </a:solidFill>
              <a:ea typeface="ＭＳ Ｐゴシック" charset="0"/>
            </a:endParaRPr>
          </a:p>
        </p:txBody>
      </p:sp>
    </p:spTree>
    <p:extLst>
      <p:ext uri="{BB962C8B-B14F-4D97-AF65-F5344CB8AC3E}">
        <p14:creationId xmlns:p14="http://schemas.microsoft.com/office/powerpoint/2010/main" val="1583514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12528" y="1356520"/>
            <a:ext cx="11366938" cy="3170099"/>
          </a:xfrm>
          <a:prstGeom prst="rect">
            <a:avLst/>
          </a:prstGeom>
          <a:noFill/>
          <a:ln w="9525">
            <a:noFill/>
            <a:miter lim="800000"/>
            <a:headEnd/>
            <a:tailEnd/>
          </a:ln>
          <a:effectLst/>
        </p:spPr>
        <p:txBody>
          <a:bodyPr wrap="square">
            <a:spAutoFit/>
          </a:bodyPr>
          <a:lstStyle/>
          <a:p>
            <a:pPr>
              <a:defRPr/>
            </a:pPr>
            <a:r>
              <a:rPr lang="en-US" sz="4000" b="1" dirty="0">
                <a:latin typeface="Avenir"/>
                <a:cs typeface="Avenir"/>
              </a:rPr>
              <a:t>Q3. </a:t>
            </a:r>
            <a:r>
              <a:rPr lang="en-US" sz="4000" b="1">
                <a:latin typeface="Avenir"/>
                <a:cs typeface="Avenir"/>
              </a:rPr>
              <a:t>Today, </a:t>
            </a:r>
            <a:r>
              <a:rPr lang="en-US" sz="4000" b="1" dirty="0">
                <a:latin typeface="Avenir"/>
                <a:cs typeface="Avenir"/>
              </a:rPr>
              <a:t>w</a:t>
            </a:r>
            <a:r>
              <a:rPr lang="en-US" sz="4000" b="1">
                <a:latin typeface="Avenir"/>
                <a:cs typeface="Avenir"/>
              </a:rPr>
              <a:t>e’ve </a:t>
            </a:r>
            <a:r>
              <a:rPr lang="en-US" sz="4000" b="1" dirty="0">
                <a:latin typeface="Avenir"/>
                <a:cs typeface="Avenir"/>
              </a:rPr>
              <a:t>only talked about ONE reason why parasites are ecologically important (i.e., their energetic importance). What are some OTHER ways in which parasites can influence communities and ecosystems?</a:t>
            </a:r>
          </a:p>
        </p:txBody>
      </p:sp>
      <p:pic>
        <p:nvPicPr>
          <p:cNvPr id="2" name="Picture 1">
            <a:extLst>
              <a:ext uri="{FF2B5EF4-FFF2-40B4-BE49-F238E27FC236}">
                <a16:creationId xmlns:a16="http://schemas.microsoft.com/office/drawing/2014/main" id="{9FACBA41-11B5-F54D-A1B8-5709EE3A2B76}"/>
              </a:ext>
            </a:extLst>
          </p:cNvPr>
          <p:cNvPicPr>
            <a:picLocks noChangeAspect="1"/>
          </p:cNvPicPr>
          <p:nvPr/>
        </p:nvPicPr>
        <p:blipFill>
          <a:blip r:embed="rId3"/>
          <a:stretch>
            <a:fillRect/>
          </a:stretch>
        </p:blipFill>
        <p:spPr>
          <a:xfrm>
            <a:off x="4423136" y="4731570"/>
            <a:ext cx="3345721" cy="541574"/>
          </a:xfrm>
          <a:prstGeom prst="rect">
            <a:avLst/>
          </a:prstGeom>
        </p:spPr>
      </p:pic>
    </p:spTree>
    <p:extLst>
      <p:ext uri="{BB962C8B-B14F-4D97-AF65-F5344CB8AC3E}">
        <p14:creationId xmlns:p14="http://schemas.microsoft.com/office/powerpoint/2010/main" val="3708034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0E344C-83F1-EF43-BD0A-F5094F52EC64}"/>
              </a:ext>
            </a:extLst>
          </p:cNvPr>
          <p:cNvSpPr>
            <a:spLocks noChangeArrowheads="1"/>
          </p:cNvSpPr>
          <p:nvPr/>
        </p:nvSpPr>
        <p:spPr bwMode="auto">
          <a:xfrm>
            <a:off x="169792" y="359698"/>
            <a:ext cx="11852418" cy="553998"/>
          </a:xfrm>
          <a:prstGeom prst="rect">
            <a:avLst/>
          </a:prstGeom>
          <a:noFill/>
          <a:ln w="9525">
            <a:noFill/>
            <a:miter lim="800000"/>
            <a:headEnd/>
            <a:tailEnd/>
          </a:ln>
          <a:effectLst/>
        </p:spPr>
        <p:txBody>
          <a:bodyPr wrap="square">
            <a:spAutoFit/>
          </a:bodyPr>
          <a:lstStyle/>
          <a:p>
            <a:pPr algn="ctr">
              <a:defRPr/>
            </a:pPr>
            <a:r>
              <a:rPr lang="en-US" sz="3000" b="1" dirty="0">
                <a:latin typeface="Avenir"/>
                <a:cs typeface="Avenir"/>
              </a:rPr>
              <a:t>Q1. where are all the “typical” parasites?</a:t>
            </a:r>
            <a:endParaRPr lang="en-US" sz="3000" b="1" i="1" dirty="0">
              <a:latin typeface="Avenir"/>
              <a:cs typeface="Avenir"/>
            </a:endParaRPr>
          </a:p>
        </p:txBody>
      </p:sp>
      <p:sp>
        <p:nvSpPr>
          <p:cNvPr id="4" name="Rectangle 3">
            <a:extLst>
              <a:ext uri="{FF2B5EF4-FFF2-40B4-BE49-F238E27FC236}">
                <a16:creationId xmlns:a16="http://schemas.microsoft.com/office/drawing/2014/main" id="{7171E09D-D5B4-3440-8015-552063EAF0E2}"/>
              </a:ext>
            </a:extLst>
          </p:cNvPr>
          <p:cNvSpPr>
            <a:spLocks noChangeArrowheads="1"/>
          </p:cNvSpPr>
          <p:nvPr/>
        </p:nvSpPr>
        <p:spPr bwMode="auto">
          <a:xfrm>
            <a:off x="5470643" y="1199677"/>
            <a:ext cx="6551566" cy="3785652"/>
          </a:xfrm>
          <a:prstGeom prst="rect">
            <a:avLst/>
          </a:prstGeom>
          <a:noFill/>
          <a:ln w="9525">
            <a:noFill/>
            <a:miter lim="800000"/>
            <a:headEnd/>
            <a:tailEnd/>
          </a:ln>
          <a:effectLst/>
        </p:spPr>
        <p:txBody>
          <a:bodyPr wrap="square">
            <a:spAutoFit/>
          </a:bodyPr>
          <a:lstStyle/>
          <a:p>
            <a:pPr>
              <a:defRPr/>
            </a:pPr>
            <a:r>
              <a:rPr lang="en-US" sz="3000" dirty="0">
                <a:latin typeface="Avenir"/>
                <a:cs typeface="Avenir"/>
              </a:rPr>
              <a:t>When Armand </a:t>
            </a:r>
            <a:r>
              <a:rPr lang="en-US" sz="3000" dirty="0" err="1">
                <a:latin typeface="Avenir"/>
                <a:cs typeface="Avenir"/>
              </a:rPr>
              <a:t>Kuris</a:t>
            </a:r>
            <a:r>
              <a:rPr lang="en-US" sz="3000" dirty="0">
                <a:latin typeface="Avenir"/>
                <a:cs typeface="Avenir"/>
              </a:rPr>
              <a:t> and his colleagues tallied up all of the parasite biomass in three salt marshes, they found that the </a:t>
            </a:r>
            <a:r>
              <a:rPr lang="en-US" sz="3000" dirty="0" err="1">
                <a:latin typeface="Avenir"/>
                <a:cs typeface="Avenir"/>
              </a:rPr>
              <a:t>trophically</a:t>
            </a:r>
            <a:r>
              <a:rPr lang="en-US" sz="3000" dirty="0">
                <a:latin typeface="Avenir"/>
                <a:cs typeface="Avenir"/>
              </a:rPr>
              <a:t> transmitted parasites and the parasitic castrators had WAY more biomass than the “typical” parasites. Why?</a:t>
            </a:r>
          </a:p>
        </p:txBody>
      </p:sp>
      <p:sp>
        <p:nvSpPr>
          <p:cNvPr id="7" name="Rectangle 6">
            <a:extLst>
              <a:ext uri="{FF2B5EF4-FFF2-40B4-BE49-F238E27FC236}">
                <a16:creationId xmlns:a16="http://schemas.microsoft.com/office/drawing/2014/main" id="{147961A3-2B95-0A43-B11C-D68C6B37CF80}"/>
              </a:ext>
            </a:extLst>
          </p:cNvPr>
          <p:cNvSpPr>
            <a:spLocks noChangeArrowheads="1"/>
          </p:cNvSpPr>
          <p:nvPr/>
        </p:nvSpPr>
        <p:spPr bwMode="auto">
          <a:xfrm>
            <a:off x="3394451" y="5550137"/>
            <a:ext cx="8485079" cy="892552"/>
          </a:xfrm>
          <a:prstGeom prst="rect">
            <a:avLst/>
          </a:prstGeom>
          <a:noFill/>
          <a:ln w="9525">
            <a:noFill/>
            <a:miter lim="800000"/>
            <a:headEnd/>
            <a:tailEnd/>
          </a:ln>
          <a:effectLst/>
        </p:spPr>
        <p:txBody>
          <a:bodyPr wrap="square">
            <a:spAutoFit/>
          </a:bodyPr>
          <a:lstStyle/>
          <a:p>
            <a:pPr>
              <a:defRPr/>
            </a:pPr>
            <a:r>
              <a:rPr lang="en-US" sz="2600" b="1" dirty="0">
                <a:latin typeface="Avenir"/>
                <a:cs typeface="Avenir"/>
              </a:rPr>
              <a:t>Ponder on your own (2 m), discuss with your group </a:t>
            </a:r>
          </a:p>
          <a:p>
            <a:pPr>
              <a:defRPr/>
            </a:pPr>
            <a:r>
              <a:rPr lang="en-US" sz="2600" b="1" dirty="0">
                <a:latin typeface="Avenir"/>
                <a:cs typeface="Avenir"/>
              </a:rPr>
              <a:t>(3 m), then share with the class (7 m).</a:t>
            </a:r>
          </a:p>
        </p:txBody>
      </p:sp>
      <p:pic>
        <p:nvPicPr>
          <p:cNvPr id="9" name="Picture 8">
            <a:extLst>
              <a:ext uri="{FF2B5EF4-FFF2-40B4-BE49-F238E27FC236}">
                <a16:creationId xmlns:a16="http://schemas.microsoft.com/office/drawing/2014/main" id="{F0868F39-A23A-9E47-BC8C-16103DF44A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67" b="89867" l="6196" r="91630">
                        <a14:foregroundMark x1="39022" y1="64000" x2="39022" y2="64000"/>
                        <a14:foregroundMark x1="10000" y1="55200" x2="10000" y2="55200"/>
                        <a14:foregroundMark x1="6304" y1="63467" x2="6304" y2="63467"/>
                        <a14:foregroundMark x1="12935" y1="81067" x2="12935" y2="81067"/>
                        <a14:foregroundMark x1="12500" y1="78933" x2="12500" y2="78933"/>
                        <a14:foregroundMark x1="13152" y1="78933" x2="13152" y2="78933"/>
                        <a14:foregroundMark x1="46413" y1="79467" x2="46413" y2="79467"/>
                        <a14:foregroundMark x1="36630" y1="39200" x2="36630" y2="39200"/>
                        <a14:foregroundMark x1="36630" y1="38667" x2="36630" y2="38667"/>
                        <a14:foregroundMark x1="36630" y1="38400" x2="36630" y2="38400"/>
                        <a14:foregroundMark x1="36630" y1="37867" x2="36630" y2="37867"/>
                        <a14:foregroundMark x1="36630" y1="37867" x2="36630" y2="37867"/>
                        <a14:foregroundMark x1="36630" y1="36800" x2="36630" y2="36800"/>
                        <a14:foregroundMark x1="30109" y1="29067" x2="30109" y2="29067"/>
                        <a14:foregroundMark x1="30326" y1="29067" x2="30326" y2="29067"/>
                        <a14:foregroundMark x1="29891" y1="34667" x2="29891" y2="34667"/>
                        <a14:foregroundMark x1="30109" y1="34667" x2="30109" y2="34667"/>
                        <a14:foregroundMark x1="30543" y1="35733" x2="30543" y2="35733"/>
                        <a14:foregroundMark x1="40326" y1="26400" x2="40326" y2="26400"/>
                        <a14:foregroundMark x1="40761" y1="26400" x2="40761" y2="26400"/>
                        <a14:foregroundMark x1="40761" y1="33067" x2="40761" y2="33067"/>
                        <a14:foregroundMark x1="39891" y1="37333" x2="39891" y2="37333"/>
                        <a14:foregroundMark x1="38261" y1="38667" x2="38261" y2="38667"/>
                        <a14:foregroundMark x1="44565" y1="22933" x2="44565" y2="22933"/>
                        <a14:foregroundMark x1="44783" y1="22933" x2="44783" y2="22933"/>
                        <a14:foregroundMark x1="49130" y1="15733" x2="49130" y2="15733"/>
                        <a14:foregroundMark x1="54783" y1="22400" x2="54783" y2="22400"/>
                        <a14:foregroundMark x1="52935" y1="29600" x2="52935" y2="29600"/>
                        <a14:foregroundMark x1="38043" y1="29600" x2="38043" y2="29600"/>
                        <a14:foregroundMark x1="67500" y1="26933" x2="67500" y2="26933"/>
                        <a14:foregroundMark x1="66739" y1="19733" x2="66739" y2="19733"/>
                        <a14:foregroundMark x1="88043" y1="16800" x2="88043" y2="16800"/>
                        <a14:foregroundMark x1="84674" y1="16800" x2="84674" y2="16800"/>
                        <a14:foregroundMark x1="85326" y1="22933" x2="85326" y2="22933"/>
                        <a14:foregroundMark x1="90326" y1="24800" x2="90326" y2="24800"/>
                        <a14:foregroundMark x1="91630" y1="18133" x2="91630" y2="18133"/>
                        <a14:foregroundMark x1="72174" y1="20267" x2="72174" y2="20267"/>
                        <a14:foregroundMark x1="72935" y1="25867" x2="72935" y2="25867"/>
                        <a14:foregroundMark x1="52935" y1="17067" x2="52935" y2="17067"/>
                        <a14:foregroundMark x1="53696" y1="17067" x2="53696" y2="17067"/>
                        <a14:foregroundMark x1="38696" y1="24800" x2="38696" y2="24800"/>
                        <a14:foregroundMark x1="17174" y1="20800" x2="17174" y2="20800"/>
                        <a14:foregroundMark x1="18152" y1="20800" x2="18152" y2="20800"/>
                        <a14:foregroundMark x1="18804" y1="17600" x2="18804" y2="17600"/>
                        <a14:foregroundMark x1="18804" y1="16267" x2="18804" y2="16267"/>
                        <a14:foregroundMark x1="12717" y1="32000" x2="12717" y2="32000"/>
                        <a14:foregroundMark x1="12500" y1="13067" x2="12500" y2="13067"/>
                        <a14:foregroundMark x1="12500" y1="12533" x2="12500" y2="12533"/>
                        <a14:foregroundMark x1="34457" y1="26400" x2="34457" y2="26400"/>
                        <a14:foregroundMark x1="49130" y1="22933" x2="49130" y2="22933"/>
                        <a14:foregroundMark x1="67283" y1="17067" x2="67283" y2="17067"/>
                        <a14:foregroundMark x1="67283" y1="16800" x2="67283" y2="16800"/>
                        <a14:foregroundMark x1="67283" y1="16267" x2="67283" y2="16267"/>
                      </a14:backgroundRemoval>
                    </a14:imgEffect>
                  </a14:imgLayer>
                </a14:imgProps>
              </a:ext>
            </a:extLst>
          </a:blip>
          <a:stretch>
            <a:fillRect/>
          </a:stretch>
        </p:blipFill>
        <p:spPr>
          <a:xfrm>
            <a:off x="312470" y="5379104"/>
            <a:ext cx="3037028" cy="1234618"/>
          </a:xfrm>
          <a:prstGeom prst="rect">
            <a:avLst/>
          </a:prstGeom>
        </p:spPr>
      </p:pic>
      <p:pic>
        <p:nvPicPr>
          <p:cNvPr id="10" name="Picture 9">
            <a:extLst>
              <a:ext uri="{FF2B5EF4-FFF2-40B4-BE49-F238E27FC236}">
                <a16:creationId xmlns:a16="http://schemas.microsoft.com/office/drawing/2014/main" id="{7F1CA4B2-7F17-EB4A-A657-BE4D02CA624D}"/>
              </a:ext>
            </a:extLst>
          </p:cNvPr>
          <p:cNvPicPr>
            <a:picLocks noChangeAspect="1"/>
          </p:cNvPicPr>
          <p:nvPr/>
        </p:nvPicPr>
        <p:blipFill>
          <a:blip r:embed="rId5"/>
          <a:stretch>
            <a:fillRect/>
          </a:stretch>
        </p:blipFill>
        <p:spPr>
          <a:xfrm>
            <a:off x="312469" y="1028698"/>
            <a:ext cx="5158173" cy="4205647"/>
          </a:xfrm>
          <a:prstGeom prst="rect">
            <a:avLst/>
          </a:prstGeom>
        </p:spPr>
      </p:pic>
    </p:spTree>
    <p:extLst>
      <p:ext uri="{BB962C8B-B14F-4D97-AF65-F5344CB8AC3E}">
        <p14:creationId xmlns:p14="http://schemas.microsoft.com/office/powerpoint/2010/main" val="328958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F8D81-6E59-9B4E-AFB8-FB0B8CF5852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71ED209-EACC-8C4C-AFAC-15B7EA9E950E}"/>
              </a:ext>
            </a:extLst>
          </p:cNvPr>
          <p:cNvSpPr>
            <a:spLocks noGrp="1"/>
          </p:cNvSpPr>
          <p:nvPr>
            <p:ph type="subTitle" idx="1"/>
          </p:nvPr>
        </p:nvSpPr>
        <p:spPr/>
        <p:txBody>
          <a:bodyPr/>
          <a:lstStyle/>
          <a:p>
            <a:endParaRPr lang="en-US"/>
          </a:p>
        </p:txBody>
      </p:sp>
      <p:pic>
        <p:nvPicPr>
          <p:cNvPr id="5" name="slide.url=https://www.polleverywhere.com/discourses/4VcBgPoUI5LtJNyBUFVZp">
            <a:extLst>
              <a:ext uri="{FF2B5EF4-FFF2-40B4-BE49-F238E27FC236}">
                <a16:creationId xmlns:a16="http://schemas.microsoft.com/office/drawing/2014/main" id="{785FECA4-78DC-384A-8049-EAF4CEA9EEF0}"/>
              </a:ext>
            </a:extLst>
          </p:cNvPr>
          <p:cNvPicPr>
            <a:picLocks/>
          </p:cNvPicPr>
          <p:nvPr/>
        </p:nvPicPr>
        <p:blipFill>
          <a:blip r:embed="rId3"/>
          <a:stretch>
            <a:fillRect/>
          </a:stretch>
        </p:blipFill>
        <p:spPr>
          <a:xfrm>
            <a:off x="63500" y="63500"/>
            <a:ext cx="12065000" cy="6731000"/>
          </a:xfrm>
          <a:prstGeom prst="rect">
            <a:avLst/>
          </a:prstGeom>
        </p:spPr>
      </p:pic>
    </p:spTree>
    <p:extLst>
      <p:ext uri="{BB962C8B-B14F-4D97-AF65-F5344CB8AC3E}">
        <p14:creationId xmlns:p14="http://schemas.microsoft.com/office/powerpoint/2010/main" val="3664687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352524" y="2644170"/>
            <a:ext cx="10896600" cy="1569660"/>
          </a:xfrm>
          <a:prstGeom prst="rect">
            <a:avLst/>
          </a:prstGeom>
          <a:noFill/>
          <a:ln w="9525">
            <a:noFill/>
            <a:miter lim="800000"/>
            <a:headEnd/>
            <a:tailEnd/>
          </a:ln>
          <a:effectLst/>
        </p:spPr>
        <p:txBody>
          <a:bodyPr wrap="square">
            <a:spAutoFit/>
          </a:bodyPr>
          <a:lstStyle/>
          <a:p>
            <a:pPr>
              <a:defRPr/>
            </a:pPr>
            <a:r>
              <a:rPr lang="en-US" sz="4800" b="1" dirty="0">
                <a:solidFill>
                  <a:schemeClr val="bg1">
                    <a:lumMod val="65000"/>
                  </a:schemeClr>
                </a:solidFill>
                <a:latin typeface="Avenir Book" panose="02000503020000020003" pitchFamily="2" charset="0"/>
                <a:cs typeface="Avenir"/>
              </a:rPr>
              <a:t>Practical session 24</a:t>
            </a:r>
            <a:r>
              <a:rPr lang="en-US" sz="4800" dirty="0">
                <a:solidFill>
                  <a:schemeClr val="bg1">
                    <a:lumMod val="65000"/>
                  </a:schemeClr>
                </a:solidFill>
                <a:latin typeface="Avenir Book" panose="02000503020000020003" pitchFamily="2" charset="0"/>
                <a:cs typeface="Avenir"/>
              </a:rPr>
              <a:t>: </a:t>
            </a:r>
            <a:r>
              <a:rPr lang="en-US" sz="4800" dirty="0">
                <a:solidFill>
                  <a:srgbClr val="FFFFFF"/>
                </a:solidFill>
                <a:latin typeface="Avenir Book" panose="02000503020000020003" pitchFamily="2" charset="0"/>
                <a:cs typeface="Avenir"/>
              </a:rPr>
              <a:t>Parasites – who cares?</a:t>
            </a:r>
            <a:endParaRPr lang="en-US" sz="4800" i="1" dirty="0">
              <a:solidFill>
                <a:srgbClr val="FFFFFF"/>
              </a:solidFill>
              <a:latin typeface="Avenir Book" panose="02000503020000020003" pitchFamily="2" charset="0"/>
              <a:cs typeface="Avenir"/>
            </a:endParaRPr>
          </a:p>
        </p:txBody>
      </p:sp>
    </p:spTree>
    <p:extLst>
      <p:ext uri="{BB962C8B-B14F-4D97-AF65-F5344CB8AC3E}">
        <p14:creationId xmlns:p14="http://schemas.microsoft.com/office/powerpoint/2010/main" val="3713835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0E344C-83F1-EF43-BD0A-F5094F52EC64}"/>
              </a:ext>
            </a:extLst>
          </p:cNvPr>
          <p:cNvSpPr>
            <a:spLocks noChangeArrowheads="1"/>
          </p:cNvSpPr>
          <p:nvPr/>
        </p:nvSpPr>
        <p:spPr bwMode="auto">
          <a:xfrm>
            <a:off x="169792" y="406996"/>
            <a:ext cx="11852418" cy="553998"/>
          </a:xfrm>
          <a:prstGeom prst="rect">
            <a:avLst/>
          </a:prstGeom>
          <a:noFill/>
          <a:ln w="9525">
            <a:noFill/>
            <a:miter lim="800000"/>
            <a:headEnd/>
            <a:tailEnd/>
          </a:ln>
          <a:effectLst/>
        </p:spPr>
        <p:txBody>
          <a:bodyPr wrap="square">
            <a:spAutoFit/>
          </a:bodyPr>
          <a:lstStyle/>
          <a:p>
            <a:pPr algn="ctr">
              <a:defRPr/>
            </a:pPr>
            <a:r>
              <a:rPr lang="en-US" sz="3000" b="1" dirty="0">
                <a:latin typeface="Avenir"/>
                <a:cs typeface="Avenir"/>
              </a:rPr>
              <a:t>Q2. where should parasites be most/least energetically important?</a:t>
            </a:r>
            <a:endParaRPr lang="en-US" sz="3000" b="1" i="1" dirty="0">
              <a:latin typeface="Avenir"/>
              <a:cs typeface="Avenir"/>
            </a:endParaRPr>
          </a:p>
        </p:txBody>
      </p:sp>
      <p:sp>
        <p:nvSpPr>
          <p:cNvPr id="4" name="Rectangle 3">
            <a:extLst>
              <a:ext uri="{FF2B5EF4-FFF2-40B4-BE49-F238E27FC236}">
                <a16:creationId xmlns:a16="http://schemas.microsoft.com/office/drawing/2014/main" id="{7171E09D-D5B4-3440-8015-552063EAF0E2}"/>
              </a:ext>
            </a:extLst>
          </p:cNvPr>
          <p:cNvSpPr>
            <a:spLocks noChangeArrowheads="1"/>
          </p:cNvSpPr>
          <p:nvPr/>
        </p:nvSpPr>
        <p:spPr bwMode="auto">
          <a:xfrm>
            <a:off x="5470643" y="1246975"/>
            <a:ext cx="6551566" cy="3939540"/>
          </a:xfrm>
          <a:prstGeom prst="rect">
            <a:avLst/>
          </a:prstGeom>
          <a:noFill/>
          <a:ln w="9525">
            <a:noFill/>
            <a:miter lim="800000"/>
            <a:headEnd/>
            <a:tailEnd/>
          </a:ln>
          <a:effectLst/>
        </p:spPr>
        <p:txBody>
          <a:bodyPr wrap="square">
            <a:spAutoFit/>
          </a:bodyPr>
          <a:lstStyle/>
          <a:p>
            <a:pPr>
              <a:defRPr/>
            </a:pPr>
            <a:r>
              <a:rPr lang="en-US" sz="2500" dirty="0">
                <a:latin typeface="Avenir"/>
                <a:cs typeface="Avenir"/>
              </a:rPr>
              <a:t>You saw in the online lectures that parasites make up a large proportion of total biomass in three west coast salt marshes. But this probably isn’t true in every ecosystem. What is it about salt marshes that makes parasites important players there? In what other ecosystems would you expect parasites to attain high biomass? Where should they attain only low biomass? Think deeply and creatively.</a:t>
            </a:r>
          </a:p>
        </p:txBody>
      </p:sp>
      <p:sp>
        <p:nvSpPr>
          <p:cNvPr id="7" name="Rectangle 6">
            <a:extLst>
              <a:ext uri="{FF2B5EF4-FFF2-40B4-BE49-F238E27FC236}">
                <a16:creationId xmlns:a16="http://schemas.microsoft.com/office/drawing/2014/main" id="{147961A3-2B95-0A43-B11C-D68C6B37CF80}"/>
              </a:ext>
            </a:extLst>
          </p:cNvPr>
          <p:cNvSpPr>
            <a:spLocks noChangeArrowheads="1"/>
          </p:cNvSpPr>
          <p:nvPr/>
        </p:nvSpPr>
        <p:spPr bwMode="auto">
          <a:xfrm>
            <a:off x="3394451" y="5550137"/>
            <a:ext cx="8485079" cy="892552"/>
          </a:xfrm>
          <a:prstGeom prst="rect">
            <a:avLst/>
          </a:prstGeom>
          <a:noFill/>
          <a:ln w="9525">
            <a:noFill/>
            <a:miter lim="800000"/>
            <a:headEnd/>
            <a:tailEnd/>
          </a:ln>
          <a:effectLst/>
        </p:spPr>
        <p:txBody>
          <a:bodyPr wrap="square">
            <a:spAutoFit/>
          </a:bodyPr>
          <a:lstStyle/>
          <a:p>
            <a:pPr>
              <a:defRPr/>
            </a:pPr>
            <a:r>
              <a:rPr lang="en-US" sz="2600" b="1" dirty="0">
                <a:latin typeface="Avenir"/>
                <a:cs typeface="Avenir"/>
              </a:rPr>
              <a:t>Ponder on your </a:t>
            </a:r>
            <a:r>
              <a:rPr lang="en-US" sz="2600" b="1">
                <a:latin typeface="Avenir"/>
                <a:cs typeface="Avenir"/>
              </a:rPr>
              <a:t>own (2 </a:t>
            </a:r>
            <a:r>
              <a:rPr lang="en-US" sz="2600" b="1" dirty="0">
                <a:latin typeface="Avenir"/>
                <a:cs typeface="Avenir"/>
              </a:rPr>
              <a:t>m), discuss with your group </a:t>
            </a:r>
          </a:p>
          <a:p>
            <a:pPr>
              <a:defRPr/>
            </a:pPr>
            <a:r>
              <a:rPr lang="en-US" sz="2600" b="1" dirty="0">
                <a:latin typeface="Avenir"/>
                <a:cs typeface="Avenir"/>
              </a:rPr>
              <a:t>(3 m), then share with the class (7 m).</a:t>
            </a:r>
          </a:p>
        </p:txBody>
      </p:sp>
      <p:pic>
        <p:nvPicPr>
          <p:cNvPr id="9" name="Picture 8">
            <a:extLst>
              <a:ext uri="{FF2B5EF4-FFF2-40B4-BE49-F238E27FC236}">
                <a16:creationId xmlns:a16="http://schemas.microsoft.com/office/drawing/2014/main" id="{F0868F39-A23A-9E47-BC8C-16103DF44A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67" b="89867" l="6196" r="91630">
                        <a14:foregroundMark x1="39022" y1="64000" x2="39022" y2="64000"/>
                        <a14:foregroundMark x1="10000" y1="55200" x2="10000" y2="55200"/>
                        <a14:foregroundMark x1="6304" y1="63467" x2="6304" y2="63467"/>
                        <a14:foregroundMark x1="12935" y1="81067" x2="12935" y2="81067"/>
                        <a14:foregroundMark x1="12500" y1="78933" x2="12500" y2="78933"/>
                        <a14:foregroundMark x1="13152" y1="78933" x2="13152" y2="78933"/>
                        <a14:foregroundMark x1="46413" y1="79467" x2="46413" y2="79467"/>
                        <a14:foregroundMark x1="36630" y1="39200" x2="36630" y2="39200"/>
                        <a14:foregroundMark x1="36630" y1="38667" x2="36630" y2="38667"/>
                        <a14:foregroundMark x1="36630" y1="38400" x2="36630" y2="38400"/>
                        <a14:foregroundMark x1="36630" y1="37867" x2="36630" y2="37867"/>
                        <a14:foregroundMark x1="36630" y1="37867" x2="36630" y2="37867"/>
                        <a14:foregroundMark x1="36630" y1="36800" x2="36630" y2="36800"/>
                        <a14:foregroundMark x1="30109" y1="29067" x2="30109" y2="29067"/>
                        <a14:foregroundMark x1="30326" y1="29067" x2="30326" y2="29067"/>
                        <a14:foregroundMark x1="29891" y1="34667" x2="29891" y2="34667"/>
                        <a14:foregroundMark x1="30109" y1="34667" x2="30109" y2="34667"/>
                        <a14:foregroundMark x1="30543" y1="35733" x2="30543" y2="35733"/>
                        <a14:foregroundMark x1="40326" y1="26400" x2="40326" y2="26400"/>
                        <a14:foregroundMark x1="40761" y1="26400" x2="40761" y2="26400"/>
                        <a14:foregroundMark x1="40761" y1="33067" x2="40761" y2="33067"/>
                        <a14:foregroundMark x1="39891" y1="37333" x2="39891" y2="37333"/>
                        <a14:foregroundMark x1="38261" y1="38667" x2="38261" y2="38667"/>
                        <a14:foregroundMark x1="44565" y1="22933" x2="44565" y2="22933"/>
                        <a14:foregroundMark x1="44783" y1="22933" x2="44783" y2="22933"/>
                        <a14:foregroundMark x1="49130" y1="15733" x2="49130" y2="15733"/>
                        <a14:foregroundMark x1="54783" y1="22400" x2="54783" y2="22400"/>
                        <a14:foregroundMark x1="52935" y1="29600" x2="52935" y2="29600"/>
                        <a14:foregroundMark x1="38043" y1="29600" x2="38043" y2="29600"/>
                        <a14:foregroundMark x1="67500" y1="26933" x2="67500" y2="26933"/>
                        <a14:foregroundMark x1="66739" y1="19733" x2="66739" y2="19733"/>
                        <a14:foregroundMark x1="88043" y1="16800" x2="88043" y2="16800"/>
                        <a14:foregroundMark x1="84674" y1="16800" x2="84674" y2="16800"/>
                        <a14:foregroundMark x1="85326" y1="22933" x2="85326" y2="22933"/>
                        <a14:foregroundMark x1="90326" y1="24800" x2="90326" y2="24800"/>
                        <a14:foregroundMark x1="91630" y1="18133" x2="91630" y2="18133"/>
                        <a14:foregroundMark x1="72174" y1="20267" x2="72174" y2="20267"/>
                        <a14:foregroundMark x1="72935" y1="25867" x2="72935" y2="25867"/>
                        <a14:foregroundMark x1="52935" y1="17067" x2="52935" y2="17067"/>
                        <a14:foregroundMark x1="53696" y1="17067" x2="53696" y2="17067"/>
                        <a14:foregroundMark x1="38696" y1="24800" x2="38696" y2="24800"/>
                        <a14:foregroundMark x1="17174" y1="20800" x2="17174" y2="20800"/>
                        <a14:foregroundMark x1="18152" y1="20800" x2="18152" y2="20800"/>
                        <a14:foregroundMark x1="18804" y1="17600" x2="18804" y2="17600"/>
                        <a14:foregroundMark x1="18804" y1="16267" x2="18804" y2="16267"/>
                        <a14:foregroundMark x1="12717" y1="32000" x2="12717" y2="32000"/>
                        <a14:foregroundMark x1="12500" y1="13067" x2="12500" y2="13067"/>
                        <a14:foregroundMark x1="12500" y1="12533" x2="12500" y2="12533"/>
                        <a14:foregroundMark x1="34457" y1="26400" x2="34457" y2="26400"/>
                        <a14:foregroundMark x1="49130" y1="22933" x2="49130" y2="22933"/>
                        <a14:foregroundMark x1="67283" y1="17067" x2="67283" y2="17067"/>
                        <a14:foregroundMark x1="67283" y1="16800" x2="67283" y2="16800"/>
                        <a14:foregroundMark x1="67283" y1="16267" x2="67283" y2="16267"/>
                      </a14:backgroundRemoval>
                    </a14:imgEffect>
                  </a14:imgLayer>
                </a14:imgProps>
              </a:ext>
            </a:extLst>
          </a:blip>
          <a:stretch>
            <a:fillRect/>
          </a:stretch>
        </p:blipFill>
        <p:spPr>
          <a:xfrm>
            <a:off x="312470" y="5379104"/>
            <a:ext cx="3037028" cy="1234618"/>
          </a:xfrm>
          <a:prstGeom prst="rect">
            <a:avLst/>
          </a:prstGeom>
        </p:spPr>
      </p:pic>
      <p:pic>
        <p:nvPicPr>
          <p:cNvPr id="8" name="Picture 3">
            <a:extLst>
              <a:ext uri="{FF2B5EF4-FFF2-40B4-BE49-F238E27FC236}">
                <a16:creationId xmlns:a16="http://schemas.microsoft.com/office/drawing/2014/main" id="{F626C23A-E877-B848-BDC7-EFA992D31BB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a:xfrm>
            <a:off x="438594" y="1551416"/>
            <a:ext cx="4835304" cy="3209771"/>
          </a:xfrm>
          <a:prstGeom prst="rect">
            <a:avLst/>
          </a:prstGeom>
        </p:spPr>
      </p:pic>
    </p:spTree>
    <p:extLst>
      <p:ext uri="{BB962C8B-B14F-4D97-AF65-F5344CB8AC3E}">
        <p14:creationId xmlns:p14="http://schemas.microsoft.com/office/powerpoint/2010/main" val="410543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5"/>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F37AE3-B782-4641-8C9A-7A9115E2FD8D}"/>
              </a:ext>
            </a:extLst>
          </p:cNvPr>
          <p:cNvPicPr>
            <a:picLocks noChangeAspect="1"/>
          </p:cNvPicPr>
          <p:nvPr/>
        </p:nvPicPr>
        <p:blipFill rotWithShape="1">
          <a:blip r:embed="rId3"/>
          <a:srcRect l="6978" t="6285" r="7095" b="7757"/>
          <a:stretch/>
        </p:blipFill>
        <p:spPr>
          <a:xfrm>
            <a:off x="1128713" y="128588"/>
            <a:ext cx="9929812" cy="6615541"/>
          </a:xfrm>
          <a:prstGeom prst="rect">
            <a:avLst/>
          </a:prstGeom>
        </p:spPr>
      </p:pic>
      <p:sp>
        <p:nvSpPr>
          <p:cNvPr id="6" name="Rectangle 5">
            <a:extLst>
              <a:ext uri="{FF2B5EF4-FFF2-40B4-BE49-F238E27FC236}">
                <a16:creationId xmlns:a16="http://schemas.microsoft.com/office/drawing/2014/main" id="{CA089C53-C829-824A-8D63-BC62BDAF8A6C}"/>
              </a:ext>
            </a:extLst>
          </p:cNvPr>
          <p:cNvSpPr>
            <a:spLocks noChangeArrowheads="1"/>
          </p:cNvSpPr>
          <p:nvPr/>
        </p:nvSpPr>
        <p:spPr bwMode="auto">
          <a:xfrm>
            <a:off x="169792" y="406996"/>
            <a:ext cx="11852418" cy="1015663"/>
          </a:xfrm>
          <a:prstGeom prst="rect">
            <a:avLst/>
          </a:prstGeom>
          <a:noFill/>
          <a:ln w="9525">
            <a:noFill/>
            <a:miter lim="800000"/>
            <a:headEnd/>
            <a:tailEnd/>
          </a:ln>
          <a:effectLst/>
        </p:spPr>
        <p:txBody>
          <a:bodyPr wrap="square">
            <a:spAutoFit/>
          </a:bodyPr>
          <a:lstStyle/>
          <a:p>
            <a:pPr algn="ctr">
              <a:defRPr/>
            </a:pPr>
            <a:r>
              <a:rPr lang="en-US" sz="3000" b="1" dirty="0">
                <a:latin typeface="Avenir"/>
                <a:cs typeface="Avenir"/>
              </a:rPr>
              <a:t>Q2. where should parasites be most/least </a:t>
            </a:r>
          </a:p>
          <a:p>
            <a:pPr algn="ctr">
              <a:defRPr/>
            </a:pPr>
            <a:r>
              <a:rPr lang="en-US" sz="3000" b="1" dirty="0">
                <a:latin typeface="Avenir"/>
                <a:cs typeface="Avenir"/>
              </a:rPr>
              <a:t>energetically important?</a:t>
            </a:r>
            <a:endParaRPr lang="en-US" sz="3000" b="1" i="1" dirty="0">
              <a:latin typeface="Avenir"/>
              <a:cs typeface="Avenir"/>
            </a:endParaRPr>
          </a:p>
        </p:txBody>
      </p:sp>
    </p:spTree>
    <p:extLst>
      <p:ext uri="{BB962C8B-B14F-4D97-AF65-F5344CB8AC3E}">
        <p14:creationId xmlns:p14="http://schemas.microsoft.com/office/powerpoint/2010/main" val="1422141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274" name="Title 1"/>
          <p:cNvSpPr>
            <a:spLocks noGrp="1"/>
          </p:cNvSpPr>
          <p:nvPr>
            <p:ph type="title"/>
          </p:nvPr>
        </p:nvSpPr>
        <p:spPr>
          <a:xfrm>
            <a:off x="1856685" y="1546976"/>
            <a:ext cx="8458200" cy="4114800"/>
          </a:xfrm>
        </p:spPr>
        <p:txBody>
          <a:bodyPr/>
          <a:lstStyle/>
          <a:p>
            <a:pPr algn="ctr" eaLnBrk="1" hangingPunct="1"/>
            <a:r>
              <a:rPr lang="en-US" dirty="0">
                <a:solidFill>
                  <a:srgbClr val="FFFFFF"/>
                </a:solidFill>
                <a:latin typeface="Avenir Book" panose="02000503020000020003" pitchFamily="2" charset="0"/>
                <a:ea typeface="ＭＳ Ｐゴシック" charset="0"/>
              </a:rPr>
              <a:t>ecosystems where parasites probably play an important energetic role:</a:t>
            </a:r>
            <a:br>
              <a:rPr lang="en-US" dirty="0">
                <a:solidFill>
                  <a:srgbClr val="FFFFFF"/>
                </a:solidFill>
                <a:latin typeface="Avenir Book" panose="02000503020000020003" pitchFamily="2" charset="0"/>
                <a:ea typeface="ＭＳ Ｐゴシック" charset="0"/>
              </a:rPr>
            </a:br>
            <a:endParaRPr lang="en-US" dirty="0">
              <a:solidFill>
                <a:srgbClr val="FFFFFF"/>
              </a:solidFill>
              <a:latin typeface="Avenir Book" panose="02000503020000020003" pitchFamily="2" charset="0"/>
              <a:ea typeface="ＭＳ Ｐゴシック" charset="0"/>
            </a:endParaRPr>
          </a:p>
        </p:txBody>
      </p:sp>
    </p:spTree>
    <p:extLst>
      <p:ext uri="{BB962C8B-B14F-4D97-AF65-F5344CB8AC3E}">
        <p14:creationId xmlns:p14="http://schemas.microsoft.com/office/powerpoint/2010/main" val="1857221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793684"/>
            <a:ext cx="9144000" cy="6064316"/>
          </a:xfrm>
          <a:prstGeom prst="rect">
            <a:avLst/>
          </a:prstGeom>
        </p:spPr>
      </p:pic>
      <p:sp>
        <p:nvSpPr>
          <p:cNvPr id="55299" name="Title 2"/>
          <p:cNvSpPr>
            <a:spLocks noGrp="1"/>
          </p:cNvSpPr>
          <p:nvPr>
            <p:ph type="title"/>
          </p:nvPr>
        </p:nvSpPr>
        <p:spPr>
          <a:xfrm>
            <a:off x="1981200" y="-162603"/>
            <a:ext cx="8229600" cy="1143000"/>
          </a:xfrm>
        </p:spPr>
        <p:txBody>
          <a:bodyPr/>
          <a:lstStyle/>
          <a:p>
            <a:pPr algn="ctr" eaLnBrk="1" hangingPunct="1"/>
            <a:r>
              <a:rPr lang="en-US" dirty="0">
                <a:solidFill>
                  <a:srgbClr val="FFFFFF"/>
                </a:solidFill>
                <a:latin typeface="Avenir Book" panose="02000503020000020003" pitchFamily="2" charset="0"/>
                <a:ea typeface="ＭＳ Ｐゴシック" charset="0"/>
              </a:rPr>
              <a:t>high host density</a:t>
            </a:r>
          </a:p>
        </p:txBody>
      </p:sp>
    </p:spTree>
    <p:extLst>
      <p:ext uri="{BB962C8B-B14F-4D97-AF65-F5344CB8AC3E}">
        <p14:creationId xmlns:p14="http://schemas.microsoft.com/office/powerpoint/2010/main" val="3240274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2000" y="723900"/>
            <a:ext cx="8128000" cy="5410200"/>
          </a:xfrm>
          <a:prstGeom prst="rect">
            <a:avLst/>
          </a:prstGeom>
        </p:spPr>
      </p:pic>
      <p:sp>
        <p:nvSpPr>
          <p:cNvPr id="4" name="Title 2"/>
          <p:cNvSpPr txBox="1">
            <a:spLocks/>
          </p:cNvSpPr>
          <p:nvPr/>
        </p:nvSpPr>
        <p:spPr>
          <a:xfrm>
            <a:off x="1981200" y="3965"/>
            <a:ext cx="8229600" cy="1143000"/>
          </a:xfrm>
          <a:prstGeom prst="rect">
            <a:avLst/>
          </a:prstGeom>
        </p:spPr>
        <p:txBody>
          <a:bodyPr/>
          <a:lstStyle>
            <a:lvl1pPr algn="ctr" defTabSz="457200" rtl="0" eaLnBrk="1" latinLnBrk="0" hangingPunct="1">
              <a:spcBef>
                <a:spcPct val="0"/>
              </a:spcBef>
              <a:buNone/>
              <a:defRPr sz="4400" kern="1200">
                <a:solidFill>
                  <a:schemeClr val="bg1"/>
                </a:solidFill>
                <a:latin typeface="Avenir Book"/>
                <a:ea typeface="+mj-ea"/>
                <a:cs typeface="Avenir Book"/>
              </a:defRPr>
            </a:lvl1pPr>
          </a:lstStyle>
          <a:p>
            <a:r>
              <a:rPr lang="en-US">
                <a:solidFill>
                  <a:srgbClr val="FFFFFF"/>
                </a:solidFill>
                <a:ea typeface="ＭＳ Ｐゴシック" charset="0"/>
              </a:rPr>
              <a:t>high host density</a:t>
            </a:r>
            <a:endParaRPr lang="en-US" dirty="0">
              <a:solidFill>
                <a:srgbClr val="FFFFFF"/>
              </a:solidFill>
              <a:ea typeface="ＭＳ Ｐゴシック" charset="0"/>
            </a:endParaRPr>
          </a:p>
        </p:txBody>
      </p:sp>
    </p:spTree>
    <p:extLst>
      <p:ext uri="{BB962C8B-B14F-4D97-AF65-F5344CB8AC3E}">
        <p14:creationId xmlns:p14="http://schemas.microsoft.com/office/powerpoint/2010/main" val="2094778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67451" y="1579811"/>
            <a:ext cx="8218488" cy="404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2"/>
          <p:cNvSpPr txBox="1">
            <a:spLocks/>
          </p:cNvSpPr>
          <p:nvPr/>
        </p:nvSpPr>
        <p:spPr>
          <a:xfrm>
            <a:off x="1981200" y="503669"/>
            <a:ext cx="8229600" cy="1143000"/>
          </a:xfrm>
          <a:prstGeom prst="rect">
            <a:avLst/>
          </a:prstGeom>
        </p:spPr>
        <p:txBody>
          <a:bodyPr/>
          <a:lstStyle>
            <a:lvl1pPr algn="ctr" defTabSz="457200" rtl="0" eaLnBrk="1" latinLnBrk="0" hangingPunct="1">
              <a:spcBef>
                <a:spcPct val="0"/>
              </a:spcBef>
              <a:buNone/>
              <a:defRPr sz="4400" kern="1200">
                <a:solidFill>
                  <a:schemeClr val="bg1"/>
                </a:solidFill>
                <a:latin typeface="Avenir Book"/>
                <a:ea typeface="+mj-ea"/>
                <a:cs typeface="Avenir Book"/>
              </a:defRPr>
            </a:lvl1pPr>
          </a:lstStyle>
          <a:p>
            <a:r>
              <a:rPr lang="en-US">
                <a:solidFill>
                  <a:srgbClr val="FFFFFF"/>
                </a:solidFill>
                <a:ea typeface="ＭＳ Ｐゴシック" charset="0"/>
              </a:rPr>
              <a:t>high host density</a:t>
            </a:r>
            <a:endParaRPr lang="en-US" dirty="0">
              <a:solidFill>
                <a:srgbClr val="FFFFFF"/>
              </a:solidFill>
              <a:ea typeface="ＭＳ Ｐゴシック" charset="0"/>
            </a:endParaRPr>
          </a:p>
        </p:txBody>
      </p:sp>
    </p:spTree>
    <p:extLst>
      <p:ext uri="{BB962C8B-B14F-4D97-AF65-F5344CB8AC3E}">
        <p14:creationId xmlns:p14="http://schemas.microsoft.com/office/powerpoint/2010/main" val="1656941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394" name="Title 1"/>
          <p:cNvSpPr>
            <a:spLocks noGrp="1"/>
          </p:cNvSpPr>
          <p:nvPr>
            <p:ph type="title"/>
          </p:nvPr>
        </p:nvSpPr>
        <p:spPr>
          <a:xfrm>
            <a:off x="1981200" y="128891"/>
            <a:ext cx="8229600" cy="1143000"/>
          </a:xfrm>
        </p:spPr>
        <p:txBody>
          <a:bodyPr>
            <a:normAutofit fontScale="90000"/>
          </a:bodyPr>
          <a:lstStyle/>
          <a:p>
            <a:pPr algn="ctr" eaLnBrk="1" hangingPunct="1"/>
            <a:r>
              <a:rPr lang="en-US" dirty="0">
                <a:solidFill>
                  <a:srgbClr val="FFFFFF"/>
                </a:solidFill>
                <a:latin typeface="Avenir Book" panose="02000503020000020003" pitchFamily="2" charset="0"/>
                <a:ea typeface="ＭＳ Ｐゴシック" charset="0"/>
              </a:rPr>
              <a:t>ancient, undisturbed ecosystems</a:t>
            </a:r>
          </a:p>
        </p:txBody>
      </p:sp>
      <p:pic>
        <p:nvPicPr>
          <p:cNvPr id="5939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09801" y="1271891"/>
            <a:ext cx="7553325" cy="500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6997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8226</TotalTime>
  <Words>374</Words>
  <Application>Microsoft Macintosh PowerPoint</Application>
  <PresentationFormat>Widescreen</PresentationFormat>
  <Paragraphs>38</Paragraphs>
  <Slides>21</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Avenir</vt:lpstr>
      <vt:lpstr>Avenir Book</vt:lpstr>
      <vt:lpstr>Calibri</vt:lpstr>
      <vt:lpstr>Calibri Light</vt:lpstr>
      <vt:lpstr>Office Theme</vt:lpstr>
      <vt:lpstr>PowerPoint Presentation</vt:lpstr>
      <vt:lpstr>PowerPoint Presentation</vt:lpstr>
      <vt:lpstr>PowerPoint Presentation</vt:lpstr>
      <vt:lpstr>PowerPoint Presentation</vt:lpstr>
      <vt:lpstr>ecosystems where parasites probably play an important energetic role: </vt:lpstr>
      <vt:lpstr>high host density</vt:lpstr>
      <vt:lpstr>PowerPoint Presentation</vt:lpstr>
      <vt:lpstr>PowerPoint Presentation</vt:lpstr>
      <vt:lpstr>ancient, undisturbed ecosystems</vt:lpstr>
      <vt:lpstr>PowerPoint Presentation</vt:lpstr>
      <vt:lpstr>humans</vt:lpstr>
      <vt:lpstr>ecosystems where parasites probably DO NOT play an important energetic role: </vt:lpstr>
      <vt:lpstr>low host density</vt:lpstr>
      <vt:lpstr>PowerPoint Presentation</vt:lpstr>
      <vt:lpstr>ephemeral environments</vt:lpstr>
      <vt:lpstr>PowerPoint Presentation</vt:lpstr>
      <vt:lpstr>disturbed ecosystems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Chelsea L. Wood</dc:creator>
  <cp:lastModifiedBy>Microsoft Office User</cp:lastModifiedBy>
  <cp:revision>209</cp:revision>
  <dcterms:created xsi:type="dcterms:W3CDTF">2020-04-03T14:55:00Z</dcterms:created>
  <dcterms:modified xsi:type="dcterms:W3CDTF">2021-12-03T18:31:03Z</dcterms:modified>
</cp:coreProperties>
</file>