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80" r:id="rId2"/>
    <p:sldId id="723" r:id="rId3"/>
    <p:sldId id="1810" r:id="rId4"/>
    <p:sldId id="1605" r:id="rId5"/>
    <p:sldId id="1689" r:id="rId6"/>
    <p:sldId id="1587" r:id="rId7"/>
    <p:sldId id="1811" r:id="rId8"/>
    <p:sldId id="1812" r:id="rId9"/>
    <p:sldId id="1813" r:id="rId10"/>
    <p:sldId id="16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42"/>
    <p:restoredTop sz="95884"/>
  </p:normalViewPr>
  <p:slideViewPr>
    <p:cSldViewPr snapToGrid="0" snapToObjects="1">
      <p:cViewPr varScale="1">
        <p:scale>
          <a:sx n="112" d="100"/>
          <a:sy n="112" d="100"/>
        </p:scale>
        <p:origin x="22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7DB66-C6D6-B24E-B345-FA3772C924EA}" type="datetimeFigureOut">
              <a:rPr lang="en-US" smtClean="0"/>
              <a:t>12/6/21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8707C-A528-5347-B512-111D9A722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5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1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7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9F875-6418-9046-A7B9-64BEAE835B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62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71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99F875-6418-9046-A7B9-64BEAE835B1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86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3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parasite species would you predict might have a positive response to conservation? In your answer, please briefly explain why!</a:t>
            </a:r>
          </a:p>
          <a:p>
            <a:r>
              <a:rPr lang="en-US"/>
              <a:t>https://www.polleverywhere.com/discourses/Vlz6V7sBvFjlFJUGJN2jY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14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12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Which parasite species would you predict might have a negative response to conservation? In your answer, please briefly explain why!</a:t>
            </a:r>
          </a:p>
          <a:p>
            <a:r>
              <a:rPr lang="en-US"/>
              <a:t>https://www.polleverywhere.com/discourses/D0xlamsHp37G4tIHnZ3fc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8707C-A528-5347-B512-111D9A72273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4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838A5-77CF-4444-B9C4-4E86A2AEB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BB0CE-1E17-7E44-A60C-C4870D474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47BE3-EFDF-DA44-AA27-F0607BEFB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F08DB-758A-CE42-BF14-C796921C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D87E2-36DD-094B-976D-5D590803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0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FA934-82C2-4642-9056-03D6888AC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B7669D-25CA-F248-A4A3-81DBDBF73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7BB9E-51D5-534F-9A5F-0DE70E1D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600DF-C942-F44F-84F3-4E7BC2F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AEA3C-3249-9B4A-B424-1F83C20D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3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50C8A5-DD27-8040-BD1A-86BF1F293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36609-7FEC-1340-94C8-5409F510C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A5258-5E66-DE42-A23B-E1D3C015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8C25B-3FDB-BD4C-8299-934B911F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38FA-EF83-EA42-9E21-8B8892B6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83727-A794-4042-BF97-D4E5E255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B6DC3-C8EA-0441-8F53-7878D4469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3028-8ABF-084B-958C-E5D9B41B3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0AB7C-ECF7-2E4C-924B-4E91B62D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AA8C5-6364-1B49-BF43-8C17388D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9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9ED12-49A7-1148-AA33-34CAB4FC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3A772-1ECD-0342-8A17-4FABBAEE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0C112-BD32-3746-A4C3-943B604F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B27BC-3697-B548-91F3-BCBF3F5C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7D53-D2B9-684C-96F8-BB104413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1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F2D9E-643B-7E4B-872E-9412A700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80E6-8617-AA4D-B46F-9CC4896C8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B783B-B1E8-C54D-8F59-3F89A76D1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7AD1F-F077-684C-825B-C70FB96B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75C02-EF59-8A48-A2C8-380404CF1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292BB-8AAE-DE4E-AEA5-D84CEBB0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7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F12B8-927D-3440-A90F-CEE85721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37DF9-7AE9-244A-B880-477F5166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B2535-D060-6345-9A9D-248269C20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1F656-2CF8-3C40-BFA2-38D3E456AF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9AB57-D4A7-A44B-9DC2-3238EBA3F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E2D1E4-9846-5948-BE81-54250E2A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127541-6DB6-BF46-9566-A28E02A6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A06EEE-891D-834D-A782-1C80536A8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5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8B81-6CFF-BB42-B48A-62FE961F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5E796-21ED-0646-ACBF-271AEEB7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8FDD5-F21A-134E-AA9A-2830EBC8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FD440-2197-894C-BBF5-275EB6A7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9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E7DC6-C98E-4D41-8312-C6A00B91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7D30B3-F181-1740-9B5B-0C72FEA43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48BF8-D524-E946-A5F8-6EDB8EC6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6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8C6B-44FC-DF4B-A8BD-B9B86A46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0512D-A868-3942-8652-3DCABEFC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B6CDD-B55E-CF40-A890-84FFA90C2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9B9BC-EA10-2643-91D2-3C7BEB05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1C55D-AE82-E348-AA9F-92C252030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800D4-D451-3941-ABED-C84A7503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4BDC-8058-8A4C-9BB2-057FDB839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F7E264-76A7-5245-B655-C26D83912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B22F39-AC8F-9242-8291-F11D54004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46B85-9220-174D-9DEE-0F36C128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13209-F023-304D-B738-0493FEA8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A32D87-2351-334C-BE56-4B8A31CED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7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35E0A7-698E-D742-A4C4-45629B7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D6F1A-825E-2B4D-8FFE-066CF32E2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61E9B-BC61-3141-8DBB-53CB9EC8D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E3A9-9D48-7D40-AF95-520AE186EA5D}" type="datetimeFigureOut">
              <a:rPr lang="en-US" smtClean="0"/>
              <a:t>12/6/21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4E5A4-CAAB-9C49-8EEB-830328D99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919D9-A8E0-C542-ADA8-7A31C9A61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A688-FD6D-2B46-9274-DA17D6C8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7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2524" y="2644170"/>
            <a:ext cx="1089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Practical session 25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: </a:t>
            </a:r>
            <a:r>
              <a:rPr lang="en-US" sz="4800" dirty="0">
                <a:solidFill>
                  <a:srgbClr val="FFFFFF"/>
                </a:solidFill>
                <a:latin typeface="Avenir Book" panose="02000503020000020003" pitchFamily="2" charset="0"/>
                <a:cs typeface="Avenir"/>
              </a:rPr>
              <a:t>Nature’s services, nature’s disservices</a:t>
            </a:r>
            <a:endParaRPr lang="en-US" sz="4800" i="1" dirty="0">
              <a:solidFill>
                <a:srgbClr val="FFFFFF"/>
              </a:solidFill>
              <a:latin typeface="Avenir Book" panose="02000503020000020003" pitchFamily="2" charset="0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11664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2524" y="2644170"/>
            <a:ext cx="10896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Practical session 25</a:t>
            </a:r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venir Book" panose="02000503020000020003" pitchFamily="2" charset="0"/>
                <a:cs typeface="Avenir"/>
              </a:rPr>
              <a:t>: </a:t>
            </a:r>
            <a:r>
              <a:rPr lang="en-US" sz="4800" dirty="0">
                <a:solidFill>
                  <a:srgbClr val="FFFFFF"/>
                </a:solidFill>
                <a:latin typeface="Avenir Book" panose="02000503020000020003" pitchFamily="2" charset="0"/>
                <a:cs typeface="Avenir"/>
              </a:rPr>
              <a:t>Nature’s services, nature’s disservices</a:t>
            </a:r>
            <a:endParaRPr lang="en-US" sz="4800" i="1" dirty="0">
              <a:solidFill>
                <a:srgbClr val="FFFFFF"/>
              </a:solidFill>
              <a:latin typeface="Avenir Book" panose="02000503020000020003" pitchFamily="2" charset="0"/>
              <a:cs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82400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70E344C-83F1-EF43-BD0A-F5094F52E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076" y="233572"/>
            <a:ext cx="71191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latin typeface="Avenir"/>
                <a:cs typeface="Avenir"/>
              </a:rPr>
              <a:t>Q1a. how does the abundance of </a:t>
            </a:r>
          </a:p>
          <a:p>
            <a:pPr>
              <a:defRPr/>
            </a:pPr>
            <a:r>
              <a:rPr lang="en-US" sz="2800" b="1" dirty="0">
                <a:latin typeface="Avenir"/>
                <a:cs typeface="Avenir"/>
              </a:rPr>
              <a:t>human parasites respond to conservation?</a:t>
            </a:r>
            <a:endParaRPr lang="en-US" sz="2800" b="1" i="1" dirty="0">
              <a:latin typeface="Avenir"/>
              <a:cs typeface="Aveni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71E09D-D5B4-3440-8015-552063EAF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539" y="1238885"/>
            <a:ext cx="655156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Avenir"/>
                <a:cs typeface="Avenir"/>
              </a:rPr>
              <a:t>You read Wood et al. 2017 in preparation for this practical session, but the figure at left is tricky to interpret. Take a second look. Go back to the paper if you need to. How would you explain this figure to a colleague? What does it say about how the abundance of human parasites response to urbanization? To conservation?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7961A3-2B95-0A43-B11C-D68C6B37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451" y="5723560"/>
            <a:ext cx="848507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Ponder on your own (2 m), discuss with your group </a:t>
            </a:r>
          </a:p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(3 m), then share with the class (7 m).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868F39-A23A-9E47-BC8C-16103DF44A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7" b="89867" l="6196" r="91630">
                        <a14:foregroundMark x1="39022" y1="64000" x2="39022" y2="64000"/>
                        <a14:foregroundMark x1="10000" y1="55200" x2="10000" y2="55200"/>
                        <a14:foregroundMark x1="6304" y1="63467" x2="6304" y2="63467"/>
                        <a14:foregroundMark x1="12935" y1="81067" x2="12935" y2="81067"/>
                        <a14:foregroundMark x1="12500" y1="78933" x2="12500" y2="78933"/>
                        <a14:foregroundMark x1="13152" y1="78933" x2="13152" y2="78933"/>
                        <a14:foregroundMark x1="46413" y1="79467" x2="46413" y2="79467"/>
                        <a14:foregroundMark x1="36630" y1="39200" x2="36630" y2="39200"/>
                        <a14:foregroundMark x1="36630" y1="38667" x2="36630" y2="38667"/>
                        <a14:foregroundMark x1="36630" y1="38400" x2="36630" y2="38400"/>
                        <a14:foregroundMark x1="36630" y1="37867" x2="36630" y2="37867"/>
                        <a14:foregroundMark x1="36630" y1="37867" x2="36630" y2="37867"/>
                        <a14:foregroundMark x1="36630" y1="36800" x2="36630" y2="36800"/>
                        <a14:foregroundMark x1="30109" y1="29067" x2="30109" y2="29067"/>
                        <a14:foregroundMark x1="30326" y1="29067" x2="30326" y2="29067"/>
                        <a14:foregroundMark x1="29891" y1="34667" x2="29891" y2="34667"/>
                        <a14:foregroundMark x1="30109" y1="34667" x2="30109" y2="34667"/>
                        <a14:foregroundMark x1="30543" y1="35733" x2="30543" y2="35733"/>
                        <a14:foregroundMark x1="40326" y1="26400" x2="40326" y2="26400"/>
                        <a14:foregroundMark x1="40761" y1="26400" x2="40761" y2="26400"/>
                        <a14:foregroundMark x1="40761" y1="33067" x2="40761" y2="33067"/>
                        <a14:foregroundMark x1="39891" y1="37333" x2="39891" y2="37333"/>
                        <a14:foregroundMark x1="38261" y1="38667" x2="38261" y2="38667"/>
                        <a14:foregroundMark x1="44565" y1="22933" x2="44565" y2="22933"/>
                        <a14:foregroundMark x1="44783" y1="22933" x2="44783" y2="22933"/>
                        <a14:foregroundMark x1="49130" y1="15733" x2="49130" y2="15733"/>
                        <a14:foregroundMark x1="54783" y1="22400" x2="54783" y2="22400"/>
                        <a14:foregroundMark x1="52935" y1="29600" x2="52935" y2="29600"/>
                        <a14:foregroundMark x1="38043" y1="29600" x2="38043" y2="29600"/>
                        <a14:foregroundMark x1="67500" y1="26933" x2="67500" y2="26933"/>
                        <a14:foregroundMark x1="66739" y1="19733" x2="66739" y2="19733"/>
                        <a14:foregroundMark x1="88043" y1="16800" x2="88043" y2="16800"/>
                        <a14:foregroundMark x1="84674" y1="16800" x2="84674" y2="16800"/>
                        <a14:foregroundMark x1="85326" y1="22933" x2="85326" y2="22933"/>
                        <a14:foregroundMark x1="90326" y1="24800" x2="90326" y2="24800"/>
                        <a14:foregroundMark x1="91630" y1="18133" x2="91630" y2="18133"/>
                        <a14:foregroundMark x1="72174" y1="20267" x2="72174" y2="20267"/>
                        <a14:foregroundMark x1="72935" y1="25867" x2="72935" y2="25867"/>
                        <a14:foregroundMark x1="52935" y1="17067" x2="52935" y2="17067"/>
                        <a14:foregroundMark x1="53696" y1="17067" x2="53696" y2="17067"/>
                        <a14:foregroundMark x1="38696" y1="24800" x2="38696" y2="24800"/>
                        <a14:foregroundMark x1="17174" y1="20800" x2="17174" y2="20800"/>
                        <a14:foregroundMark x1="18152" y1="20800" x2="18152" y2="20800"/>
                        <a14:foregroundMark x1="18804" y1="17600" x2="18804" y2="17600"/>
                        <a14:foregroundMark x1="18804" y1="16267" x2="18804" y2="16267"/>
                        <a14:foregroundMark x1="12717" y1="32000" x2="12717" y2="32000"/>
                        <a14:foregroundMark x1="12500" y1="13067" x2="12500" y2="13067"/>
                        <a14:foregroundMark x1="12500" y1="12533" x2="12500" y2="12533"/>
                        <a14:foregroundMark x1="34457" y1="26400" x2="34457" y2="26400"/>
                        <a14:foregroundMark x1="49130" y1="22933" x2="49130" y2="22933"/>
                        <a14:foregroundMark x1="67283" y1="17067" x2="67283" y2="17067"/>
                        <a14:foregroundMark x1="67283" y1="16800" x2="67283" y2="16800"/>
                        <a14:foregroundMark x1="67283" y1="16267" x2="67283" y2="162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470" y="5552527"/>
            <a:ext cx="3037028" cy="12346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9A9E12-FAF4-3245-BE9A-CF65CACBF35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7240"/>
          <a:stretch/>
        </p:blipFill>
        <p:spPr>
          <a:xfrm>
            <a:off x="422830" y="496987"/>
            <a:ext cx="4203700" cy="47402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2A4B20-F0BF-EC49-AD89-3E5121FB22DE}"/>
              </a:ext>
            </a:extLst>
          </p:cNvPr>
          <p:cNvSpPr txBox="1"/>
          <p:nvPr/>
        </p:nvSpPr>
        <p:spPr>
          <a:xfrm>
            <a:off x="422831" y="1808215"/>
            <a:ext cx="950975" cy="1923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45720" rIns="0" bIns="45720" rtlCol="0">
            <a:spAutoFit/>
          </a:bodyPr>
          <a:lstStyle/>
          <a:p>
            <a:pPr algn="ctr">
              <a:buNone/>
            </a:pPr>
            <a:r>
              <a:rPr lang="en-US" sz="650" dirty="0">
                <a:latin typeface="Arial"/>
                <a:cs typeface="Arial"/>
              </a:rPr>
              <a:t>Food-borne </a:t>
            </a:r>
            <a:r>
              <a:rPr lang="en-US" sz="650" dirty="0" err="1">
                <a:latin typeface="Arial"/>
                <a:cs typeface="Arial"/>
              </a:rPr>
              <a:t>trematodiasis</a:t>
            </a:r>
            <a:endParaRPr lang="en-US" sz="6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58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7240"/>
          <a:stretch/>
        </p:blipFill>
        <p:spPr>
          <a:xfrm>
            <a:off x="6324600" y="1203372"/>
            <a:ext cx="4203700" cy="47402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t="19629"/>
          <a:stretch/>
        </p:blipFill>
        <p:spPr>
          <a:xfrm>
            <a:off x="1778000" y="1187092"/>
            <a:ext cx="4546600" cy="47565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71800" y="381000"/>
            <a:ext cx="327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dirty="0">
                <a:latin typeface="Avenir"/>
                <a:cs typeface="Avenir"/>
              </a:rPr>
              <a:t>spatial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59324" y="6477001"/>
            <a:ext cx="86723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500" dirty="0">
                <a:latin typeface="Avenir"/>
                <a:cs typeface="Avenir"/>
              </a:rPr>
              <a:t>(Wood </a:t>
            </a:r>
            <a:r>
              <a:rPr lang="en-US" sz="1500" i="1" dirty="0">
                <a:latin typeface="Avenir"/>
                <a:cs typeface="Avenir"/>
              </a:rPr>
              <a:t>et al. </a:t>
            </a:r>
            <a:r>
              <a:rPr lang="en-US" sz="1500" dirty="0">
                <a:latin typeface="Avenir"/>
                <a:cs typeface="Avenir"/>
              </a:rPr>
              <a:t>2017, </a:t>
            </a:r>
            <a:r>
              <a:rPr lang="en-US" sz="1500" i="1" dirty="0">
                <a:latin typeface="Avenir"/>
                <a:cs typeface="Avenir"/>
              </a:rPr>
              <a:t>Phil Trans Roy </a:t>
            </a:r>
            <a:r>
              <a:rPr lang="en-US" sz="1500" i="1" dirty="0" err="1">
                <a:latin typeface="Avenir"/>
                <a:cs typeface="Avenir"/>
              </a:rPr>
              <a:t>Soc</a:t>
            </a:r>
            <a:r>
              <a:rPr lang="en-US" sz="1500" i="1" dirty="0">
                <a:latin typeface="Avenir"/>
                <a:cs typeface="Avenir"/>
              </a:rPr>
              <a:t> B</a:t>
            </a:r>
            <a:r>
              <a:rPr lang="en-US" sz="1500" dirty="0">
                <a:latin typeface="Avenir"/>
                <a:cs typeface="Avenir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0" y="381000"/>
            <a:ext cx="3276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dirty="0">
                <a:latin typeface="Avenir"/>
                <a:cs typeface="Avenir"/>
              </a:rPr>
              <a:t>temporal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31895" y="2101706"/>
            <a:ext cx="3276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300" dirty="0">
                <a:solidFill>
                  <a:schemeClr val="bg1"/>
                </a:solidFill>
                <a:latin typeface="Avenir"/>
                <a:cs typeface="Avenir"/>
              </a:rPr>
              <a:t>zoonotic and vector-borne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1894" y="4387706"/>
            <a:ext cx="3276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300" dirty="0">
                <a:solidFill>
                  <a:schemeClr val="bg1"/>
                </a:solidFill>
                <a:latin typeface="Avenir"/>
                <a:cs typeface="Avenir"/>
              </a:rPr>
              <a:t>directly transmitted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24601" y="2514600"/>
            <a:ext cx="950975" cy="192360"/>
          </a:xfrm>
          <a:prstGeom prst="rect">
            <a:avLst/>
          </a:prstGeom>
          <a:solidFill>
            <a:schemeClr val="bg1"/>
          </a:solidFill>
        </p:spPr>
        <p:txBody>
          <a:bodyPr wrap="square" lIns="0" tIns="45720" rIns="0" bIns="45720" rtlCol="0">
            <a:spAutoFit/>
          </a:bodyPr>
          <a:lstStyle/>
          <a:p>
            <a:pPr algn="ctr">
              <a:buNone/>
            </a:pPr>
            <a:r>
              <a:rPr lang="en-US" sz="650" dirty="0">
                <a:latin typeface="Arial"/>
                <a:cs typeface="Arial"/>
              </a:rPr>
              <a:t>Food-borne </a:t>
            </a:r>
            <a:r>
              <a:rPr lang="en-US" sz="650" dirty="0" err="1">
                <a:latin typeface="Arial"/>
                <a:cs typeface="Arial"/>
              </a:rPr>
              <a:t>trematodiasis</a:t>
            </a:r>
            <a:endParaRPr lang="en-US" sz="6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5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70E344C-83F1-EF43-BD0A-F5094F52E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90" y="233572"/>
            <a:ext cx="1185242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latin typeface="Avenir"/>
                <a:cs typeface="Avenir"/>
              </a:rPr>
              <a:t>Q1b. how does the abundance of human parasites respond to conservation?</a:t>
            </a:r>
            <a:endParaRPr lang="en-US" sz="2600" b="1" i="1" dirty="0">
              <a:latin typeface="Avenir"/>
              <a:cs typeface="Avenir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71E09D-D5B4-3440-8015-552063EAF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5682" y="808741"/>
            <a:ext cx="6071957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Avenir"/>
                <a:cs typeface="Avenir"/>
              </a:rPr>
              <a:t>Another tricky figure from Wood et al. 2017 is presented at left. Take a second look. Go back to the paper if you need to. How would you explain this figure to a colleague? What does it say about how the abundance of human parasites response to urbanization? To conservation? How is this figure related to the first one we discussed today?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7961A3-2B95-0A43-B11C-D68C6B37C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451" y="5723560"/>
            <a:ext cx="848507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Ponder on your own (2 m), discuss with your group </a:t>
            </a:r>
          </a:p>
          <a:p>
            <a:pPr>
              <a:defRPr/>
            </a:pPr>
            <a:r>
              <a:rPr lang="en-US" sz="2600" b="1" dirty="0">
                <a:latin typeface="Avenir"/>
                <a:cs typeface="Avenir"/>
              </a:rPr>
              <a:t>(3 m), then share with the class (7 m).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868F39-A23A-9E47-BC8C-16103DF44A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7" b="89867" l="6196" r="91630">
                        <a14:foregroundMark x1="39022" y1="64000" x2="39022" y2="64000"/>
                        <a14:foregroundMark x1="10000" y1="55200" x2="10000" y2="55200"/>
                        <a14:foregroundMark x1="6304" y1="63467" x2="6304" y2="63467"/>
                        <a14:foregroundMark x1="12935" y1="81067" x2="12935" y2="81067"/>
                        <a14:foregroundMark x1="12500" y1="78933" x2="12500" y2="78933"/>
                        <a14:foregroundMark x1="13152" y1="78933" x2="13152" y2="78933"/>
                        <a14:foregroundMark x1="46413" y1="79467" x2="46413" y2="79467"/>
                        <a14:foregroundMark x1="36630" y1="39200" x2="36630" y2="39200"/>
                        <a14:foregroundMark x1="36630" y1="38667" x2="36630" y2="38667"/>
                        <a14:foregroundMark x1="36630" y1="38400" x2="36630" y2="38400"/>
                        <a14:foregroundMark x1="36630" y1="37867" x2="36630" y2="37867"/>
                        <a14:foregroundMark x1="36630" y1="37867" x2="36630" y2="37867"/>
                        <a14:foregroundMark x1="36630" y1="36800" x2="36630" y2="36800"/>
                        <a14:foregroundMark x1="30109" y1="29067" x2="30109" y2="29067"/>
                        <a14:foregroundMark x1="30326" y1="29067" x2="30326" y2="29067"/>
                        <a14:foregroundMark x1="29891" y1="34667" x2="29891" y2="34667"/>
                        <a14:foregroundMark x1="30109" y1="34667" x2="30109" y2="34667"/>
                        <a14:foregroundMark x1="30543" y1="35733" x2="30543" y2="35733"/>
                        <a14:foregroundMark x1="40326" y1="26400" x2="40326" y2="26400"/>
                        <a14:foregroundMark x1="40761" y1="26400" x2="40761" y2="26400"/>
                        <a14:foregroundMark x1="40761" y1="33067" x2="40761" y2="33067"/>
                        <a14:foregroundMark x1="39891" y1="37333" x2="39891" y2="37333"/>
                        <a14:foregroundMark x1="38261" y1="38667" x2="38261" y2="38667"/>
                        <a14:foregroundMark x1="44565" y1="22933" x2="44565" y2="22933"/>
                        <a14:foregroundMark x1="44783" y1="22933" x2="44783" y2="22933"/>
                        <a14:foregroundMark x1="49130" y1="15733" x2="49130" y2="15733"/>
                        <a14:foregroundMark x1="54783" y1="22400" x2="54783" y2="22400"/>
                        <a14:foregroundMark x1="52935" y1="29600" x2="52935" y2="29600"/>
                        <a14:foregroundMark x1="38043" y1="29600" x2="38043" y2="29600"/>
                        <a14:foregroundMark x1="67500" y1="26933" x2="67500" y2="26933"/>
                        <a14:foregroundMark x1="66739" y1="19733" x2="66739" y2="19733"/>
                        <a14:foregroundMark x1="88043" y1="16800" x2="88043" y2="16800"/>
                        <a14:foregroundMark x1="84674" y1="16800" x2="84674" y2="16800"/>
                        <a14:foregroundMark x1="85326" y1="22933" x2="85326" y2="22933"/>
                        <a14:foregroundMark x1="90326" y1="24800" x2="90326" y2="24800"/>
                        <a14:foregroundMark x1="91630" y1="18133" x2="91630" y2="18133"/>
                        <a14:foregroundMark x1="72174" y1="20267" x2="72174" y2="20267"/>
                        <a14:foregroundMark x1="72935" y1="25867" x2="72935" y2="25867"/>
                        <a14:foregroundMark x1="52935" y1="17067" x2="52935" y2="17067"/>
                        <a14:foregroundMark x1="53696" y1="17067" x2="53696" y2="17067"/>
                        <a14:foregroundMark x1="38696" y1="24800" x2="38696" y2="24800"/>
                        <a14:foregroundMark x1="17174" y1="20800" x2="17174" y2="20800"/>
                        <a14:foregroundMark x1="18152" y1="20800" x2="18152" y2="20800"/>
                        <a14:foregroundMark x1="18804" y1="17600" x2="18804" y2="17600"/>
                        <a14:foregroundMark x1="18804" y1="16267" x2="18804" y2="16267"/>
                        <a14:foregroundMark x1="12717" y1="32000" x2="12717" y2="32000"/>
                        <a14:foregroundMark x1="12500" y1="13067" x2="12500" y2="13067"/>
                        <a14:foregroundMark x1="12500" y1="12533" x2="12500" y2="12533"/>
                        <a14:foregroundMark x1="34457" y1="26400" x2="34457" y2="26400"/>
                        <a14:foregroundMark x1="49130" y1="22933" x2="49130" y2="22933"/>
                        <a14:foregroundMark x1="67283" y1="17067" x2="67283" y2="17067"/>
                        <a14:foregroundMark x1="67283" y1="16800" x2="67283" y2="16800"/>
                        <a14:foregroundMark x1="67283" y1="16267" x2="67283" y2="162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470" y="5552527"/>
            <a:ext cx="3037028" cy="12346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792DF63-1791-BE41-851E-E4F8BD915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790" y="918450"/>
            <a:ext cx="5385530" cy="4527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53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04800"/>
            <a:ext cx="6654800" cy="56896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extBox 4"/>
          <p:cNvSpPr txBox="1"/>
          <p:nvPr/>
        </p:nvSpPr>
        <p:spPr>
          <a:xfrm>
            <a:off x="1959324" y="6477001"/>
            <a:ext cx="8672391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500" dirty="0">
                <a:latin typeface="Avenir"/>
                <a:cs typeface="Avenir"/>
              </a:rPr>
              <a:t>(Wood </a:t>
            </a:r>
            <a:r>
              <a:rPr lang="en-US" sz="1500" i="1" dirty="0">
                <a:latin typeface="Avenir"/>
                <a:cs typeface="Avenir"/>
              </a:rPr>
              <a:t>et al. </a:t>
            </a:r>
            <a:r>
              <a:rPr lang="en-US" sz="1500" dirty="0">
                <a:latin typeface="Avenir"/>
                <a:cs typeface="Avenir"/>
              </a:rPr>
              <a:t>2017, </a:t>
            </a:r>
            <a:r>
              <a:rPr lang="en-US" sz="1500" i="1" dirty="0">
                <a:latin typeface="Avenir"/>
                <a:cs typeface="Avenir"/>
              </a:rPr>
              <a:t>Phil Trans Roy </a:t>
            </a:r>
            <a:r>
              <a:rPr lang="en-US" sz="1500" i="1" dirty="0" err="1">
                <a:latin typeface="Avenir"/>
                <a:cs typeface="Avenir"/>
              </a:rPr>
              <a:t>Soc</a:t>
            </a:r>
            <a:r>
              <a:rPr lang="en-US" sz="1500" i="1" dirty="0">
                <a:latin typeface="Avenir"/>
                <a:cs typeface="Avenir"/>
              </a:rPr>
              <a:t> B</a:t>
            </a:r>
            <a:r>
              <a:rPr lang="en-US" sz="1500" dirty="0">
                <a:latin typeface="Avenir"/>
                <a:cs typeface="Avenir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5715001"/>
            <a:ext cx="6477000" cy="446276"/>
          </a:xfrm>
          <a:prstGeom prst="rect">
            <a:avLst/>
          </a:prstGeom>
          <a:solidFill>
            <a:schemeClr val="bg1"/>
          </a:solidFill>
        </p:spPr>
        <p:txBody>
          <a:bodyPr wrap="square" tIns="0" rtlCol="0">
            <a:spAutoFit/>
          </a:bodyPr>
          <a:lstStyle/>
          <a:p>
            <a:pPr algn="ctr">
              <a:buNone/>
            </a:pPr>
            <a:r>
              <a:rPr lang="en-US" sz="2600" dirty="0">
                <a:latin typeface="Avenir"/>
                <a:cs typeface="Avenir"/>
              </a:rPr>
              <a:t>spatial result </a:t>
            </a:r>
            <a:r>
              <a:rPr lang="en-US" sz="1400" dirty="0">
                <a:latin typeface="Avenir"/>
                <a:cs typeface="Avenir"/>
              </a:rPr>
              <a:t>(mean effect of factor on </a:t>
            </a:r>
            <a:r>
              <a:rPr lang="en-US" sz="1400" b="1" dirty="0">
                <a:latin typeface="Avenir"/>
                <a:cs typeface="Avenir"/>
              </a:rPr>
              <a:t>disease burden </a:t>
            </a:r>
            <a:r>
              <a:rPr lang="en-US" sz="1400" dirty="0">
                <a:latin typeface="Avenir"/>
                <a:cs typeface="Avenir"/>
              </a:rPr>
              <a:t>in 2010)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80548" y="2679040"/>
            <a:ext cx="5562599" cy="661720"/>
          </a:xfrm>
          <a:prstGeom prst="rect">
            <a:avLst/>
          </a:prstGeom>
          <a:solidFill>
            <a:schemeClr val="bg1"/>
          </a:solidFill>
        </p:spPr>
        <p:txBody>
          <a:bodyPr wrap="square" tIns="0" rtlCol="0">
            <a:spAutoFit/>
          </a:bodyPr>
          <a:lstStyle/>
          <a:p>
            <a:pPr algn="ctr">
              <a:buNone/>
            </a:pPr>
            <a:r>
              <a:rPr lang="en-US" sz="2600" dirty="0">
                <a:latin typeface="Avenir"/>
                <a:cs typeface="Avenir"/>
              </a:rPr>
              <a:t>temporal result </a:t>
            </a:r>
          </a:p>
          <a:p>
            <a:pPr algn="ctr">
              <a:buNone/>
            </a:pPr>
            <a:r>
              <a:rPr lang="en-US" sz="1400" dirty="0">
                <a:latin typeface="Avenir"/>
                <a:cs typeface="Avenir"/>
              </a:rPr>
              <a:t>(mean effect of factor on </a:t>
            </a:r>
            <a:r>
              <a:rPr lang="en-US" sz="1400" b="1" dirty="0">
                <a:latin typeface="Avenir"/>
                <a:cs typeface="Avenir"/>
              </a:rPr>
              <a:t>change in disease burden </a:t>
            </a:r>
            <a:r>
              <a:rPr lang="en-US" sz="1400" dirty="0">
                <a:latin typeface="Avenir"/>
                <a:cs typeface="Avenir"/>
              </a:rPr>
              <a:t>1990</a:t>
            </a:r>
            <a:r>
              <a:rPr lang="mr-IN" sz="1400" dirty="0">
                <a:latin typeface="Avenir"/>
                <a:cs typeface="Avenir"/>
              </a:rPr>
              <a:t>–</a:t>
            </a:r>
            <a:r>
              <a:rPr lang="en-US" sz="1400" dirty="0">
                <a:latin typeface="Avenir"/>
                <a:cs typeface="Avenir"/>
              </a:rPr>
              <a:t>2010)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50103" y="65884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94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2528" y="1214629"/>
            <a:ext cx="113669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atin typeface="Avenir"/>
                <a:cs typeface="Avenir"/>
              </a:rPr>
              <a:t>Q2a. Okay, so it looks like conservation might have </a:t>
            </a:r>
            <a:r>
              <a:rPr lang="en-US" sz="4000" b="1" u="sng" dirty="0">
                <a:latin typeface="Avenir"/>
                <a:cs typeface="Avenir"/>
              </a:rPr>
              <a:t>weak</a:t>
            </a:r>
            <a:r>
              <a:rPr lang="en-US" sz="4000" b="1" dirty="0">
                <a:latin typeface="Avenir"/>
                <a:cs typeface="Avenir"/>
              </a:rPr>
              <a:t> and </a:t>
            </a:r>
            <a:r>
              <a:rPr lang="en-US" sz="4000" b="1" u="sng" dirty="0">
                <a:latin typeface="Avenir"/>
                <a:cs typeface="Avenir"/>
              </a:rPr>
              <a:t>variable</a:t>
            </a:r>
            <a:r>
              <a:rPr lang="en-US" sz="4000" b="1" dirty="0">
                <a:latin typeface="Avenir"/>
                <a:cs typeface="Avenir"/>
              </a:rPr>
              <a:t> effects on the transmission of human parasites. Which parasite species would you predict might have a </a:t>
            </a:r>
            <a:r>
              <a:rPr lang="en-US" sz="4000" b="1" u="sng" dirty="0">
                <a:latin typeface="Avenir"/>
                <a:cs typeface="Avenir"/>
              </a:rPr>
              <a:t>positive</a:t>
            </a:r>
            <a:r>
              <a:rPr lang="en-US" sz="4000" b="1" dirty="0">
                <a:latin typeface="Avenir"/>
                <a:cs typeface="Avenir"/>
              </a:rPr>
              <a:t> response to conservation? In your answer, please briefly explain </a:t>
            </a:r>
            <a:r>
              <a:rPr lang="en-US" sz="4000" b="1" u="sng" dirty="0">
                <a:latin typeface="Avenir"/>
                <a:cs typeface="Avenir"/>
              </a:rPr>
              <a:t>why</a:t>
            </a:r>
            <a:r>
              <a:rPr lang="en-US" sz="4000" b="1" dirty="0">
                <a:latin typeface="Avenir"/>
                <a:cs typeface="Avenir"/>
              </a:rPr>
              <a:t>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ACBA41-11B5-F54D-A1B8-5709EE3A2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136" y="5136100"/>
            <a:ext cx="3345721" cy="54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34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F243-CEE6-4F40-B058-B978C8AB2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33354-AFE6-3149-B596-E4C5B61A30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lide.url=https://www.polleverywhere.com/discourses/Vlz6V7sBvFjlFJUGJN2jY">
            <a:extLst>
              <a:ext uri="{FF2B5EF4-FFF2-40B4-BE49-F238E27FC236}">
                <a16:creationId xmlns:a16="http://schemas.microsoft.com/office/drawing/2014/main" id="{3270F22C-C887-3142-B7BD-F546A8D677D5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63500"/>
            <a:ext cx="120650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3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12528" y="1214629"/>
            <a:ext cx="113669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>
                <a:latin typeface="Avenir"/>
                <a:cs typeface="Avenir"/>
              </a:rPr>
              <a:t>Q2a. Okay, so it looks like conservation might have </a:t>
            </a:r>
            <a:r>
              <a:rPr lang="en-US" sz="4000" b="1" u="sng" dirty="0">
                <a:latin typeface="Avenir"/>
                <a:cs typeface="Avenir"/>
              </a:rPr>
              <a:t>weak</a:t>
            </a:r>
            <a:r>
              <a:rPr lang="en-US" sz="4000" b="1" dirty="0">
                <a:latin typeface="Avenir"/>
                <a:cs typeface="Avenir"/>
              </a:rPr>
              <a:t> and </a:t>
            </a:r>
            <a:r>
              <a:rPr lang="en-US" sz="4000" b="1" u="sng" dirty="0">
                <a:latin typeface="Avenir"/>
                <a:cs typeface="Avenir"/>
              </a:rPr>
              <a:t>variable</a:t>
            </a:r>
            <a:r>
              <a:rPr lang="en-US" sz="4000" b="1" dirty="0">
                <a:latin typeface="Avenir"/>
                <a:cs typeface="Avenir"/>
              </a:rPr>
              <a:t> effects on the transmission of human parasites. Which parasite species would you predict might have a </a:t>
            </a:r>
            <a:r>
              <a:rPr lang="en-US" sz="4000" b="1" u="sng" dirty="0">
                <a:latin typeface="Avenir"/>
                <a:cs typeface="Avenir"/>
              </a:rPr>
              <a:t>negative</a:t>
            </a:r>
            <a:r>
              <a:rPr lang="en-US" sz="4000" b="1" dirty="0">
                <a:latin typeface="Avenir"/>
                <a:cs typeface="Avenir"/>
              </a:rPr>
              <a:t> response to conservation? In your answer, please briefly explain </a:t>
            </a:r>
            <a:r>
              <a:rPr lang="en-US" sz="4000" b="1" u="sng" dirty="0">
                <a:latin typeface="Avenir"/>
                <a:cs typeface="Avenir"/>
              </a:rPr>
              <a:t>why</a:t>
            </a:r>
            <a:r>
              <a:rPr lang="en-US" sz="4000" b="1" dirty="0">
                <a:latin typeface="Avenir"/>
                <a:cs typeface="Avenir"/>
              </a:rPr>
              <a:t>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ACBA41-11B5-F54D-A1B8-5709EE3A2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136" y="5136100"/>
            <a:ext cx="3345721" cy="54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5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6EE1-AE51-3D41-AE65-5DBFB89956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CA820-80CC-6648-BDF9-8B58BB360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lide.url=https://www.polleverywhere.com/discourses/D0xlamsHp37G4tIHnZ3fc">
            <a:extLst>
              <a:ext uri="{FF2B5EF4-FFF2-40B4-BE49-F238E27FC236}">
                <a16:creationId xmlns:a16="http://schemas.microsoft.com/office/drawing/2014/main" id="{DCF6C9A6-2497-9C4B-A349-EB363693510D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500" y="63500"/>
            <a:ext cx="120650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86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8295</TotalTime>
  <Words>465</Words>
  <Application>Microsoft Macintosh PowerPoint</Application>
  <PresentationFormat>Widescreen</PresentationFormat>
  <Paragraphs>38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</vt:lpstr>
      <vt:lpstr>Avenir Book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L. Wood</dc:creator>
  <cp:lastModifiedBy>Microsoft Office User</cp:lastModifiedBy>
  <cp:revision>212</cp:revision>
  <dcterms:created xsi:type="dcterms:W3CDTF">2020-04-03T14:55:00Z</dcterms:created>
  <dcterms:modified xsi:type="dcterms:W3CDTF">2021-12-06T20:02:04Z</dcterms:modified>
</cp:coreProperties>
</file>