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80" r:id="rId2"/>
    <p:sldId id="723" r:id="rId3"/>
    <p:sldId id="1587" r:id="rId4"/>
    <p:sldId id="1815" r:id="rId5"/>
    <p:sldId id="1816" r:id="rId6"/>
    <p:sldId id="1817" r:id="rId7"/>
    <p:sldId id="181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42"/>
    <p:restoredTop sz="95884"/>
  </p:normalViewPr>
  <p:slideViewPr>
    <p:cSldViewPr snapToGrid="0" snapToObjects="1">
      <p:cViewPr varScale="1">
        <p:scale>
          <a:sx n="112" d="100"/>
          <a:sy n="112" d="100"/>
        </p:scale>
        <p:origin x="22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7DB66-C6D6-B24E-B345-FA3772C924EA}" type="datetimeFigureOut">
              <a:rPr lang="en-US" smtClean="0"/>
              <a:t>12/8/21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8707C-A528-5347-B512-111D9A72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5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5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72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3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one thing that you can do to help address NTDs in the developing world?</a:t>
            </a:r>
          </a:p>
          <a:p>
            <a:r>
              <a:rPr lang="en-US"/>
              <a:t>https://www.polleverywhere.com/discourses/62Kj9DbtjAqIwYQE02rDx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96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64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the FISH 406 concept that you were most excited to learn?</a:t>
            </a:r>
          </a:p>
          <a:p>
            <a:r>
              <a:rPr lang="en-US"/>
              <a:t>https://www.polleverywhere.com/discourses/nm5Ont5j3D4ZRdZR8xwmM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98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43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838A5-77CF-4444-B9C4-4E86A2AEB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ABB0CE-1E17-7E44-A60C-C4870D474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47BE3-EFDF-DA44-AA27-F0607BEFB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F08DB-758A-CE42-BF14-C796921C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D87E2-36DD-094B-976D-5D5908031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0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FA934-82C2-4642-9056-03D6888AC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B7669D-25CA-F248-A4A3-81DBDBF73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7BB9E-51D5-534F-9A5F-0DE70E1D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600DF-C942-F44F-84F3-4E7BC2F0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AEA3C-3249-9B4A-B424-1F83C20D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3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50C8A5-DD27-8040-BD1A-86BF1F293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036609-7FEC-1340-94C8-5409F510C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A5258-5E66-DE42-A23B-E1D3C015A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8C25B-3FDB-BD4C-8299-934B911F0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138FA-EF83-EA42-9E21-8B8892B6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83727-A794-4042-BF97-D4E5E2555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B6DC3-C8EA-0441-8F53-7878D4469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03028-8ABF-084B-958C-E5D9B41B3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0AB7C-ECF7-2E4C-924B-4E91B62D2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AA8C5-6364-1B49-BF43-8C17388D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9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9ED12-49A7-1148-AA33-34CAB4FC4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3A772-1ECD-0342-8A17-4FABBAEE7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0C112-BD32-3746-A4C3-943B604FC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B27BC-3697-B548-91F3-BCBF3F5C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7D53-D2B9-684C-96F8-BB1044135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1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F2D9E-643B-7E4B-872E-9412A700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B80E6-8617-AA4D-B46F-9CC4896C8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B783B-B1E8-C54D-8F59-3F89A76D1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AD1F-F077-684C-825B-C70FB96B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75C02-EF59-8A48-A2C8-380404CF1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292BB-8AAE-DE4E-AEA5-D84CEBB0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7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F12B8-927D-3440-A90F-CEE85721D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37DF9-7AE9-244A-B880-477F5166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B2535-D060-6345-9A9D-248269C20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41F656-2CF8-3C40-BFA2-38D3E456AF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F9AB57-D4A7-A44B-9DC2-3238EBA3F4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E2D1E4-9846-5948-BE81-54250E2A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127541-6DB6-BF46-9566-A28E02A60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A06EEE-891D-834D-A782-1C80536A8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5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88B81-6CFF-BB42-B48A-62FE961F0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95E796-21ED-0646-ACBF-271AEEB75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18FDD5-F21A-134E-AA9A-2830EBC8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FD440-2197-894C-BBF5-275EB6A7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9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4E7DC6-C98E-4D41-8312-C6A00B917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7D30B3-F181-1740-9B5B-0C72FEA43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48BF8-D524-E946-A5F8-6EDB8EC6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6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8C6B-44FC-DF4B-A8BD-B9B86A46C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0512D-A868-3942-8652-3DCABEFC8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B6CDD-B55E-CF40-A890-84FFA90C2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9B9BC-EA10-2643-91D2-3C7BEB05A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1C55D-AE82-E348-AA9F-92C252030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800D4-D451-3941-ABED-C84A7503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1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4BDC-8058-8A4C-9BB2-057FDB839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F7E264-76A7-5245-B655-C26D839129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B22F39-AC8F-9242-8291-F11D54004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46B85-9220-174D-9DEE-0F36C128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13209-F023-304D-B738-0493FEA8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A32D87-2351-334C-BE56-4B8A31CED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7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35E0A7-698E-D742-A4C4-45629B74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D6F1A-825E-2B4D-8FFE-066CF32E2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61E9B-BC61-3141-8DBB-53CB9EC8D6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DE3A9-9D48-7D40-AF95-520AE186EA5D}" type="datetimeFigureOut">
              <a:rPr lang="en-US" smtClean="0"/>
              <a:t>12/8/21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4E5A4-CAAB-9C49-8EEB-830328D99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919D9-A8E0-C542-ADA8-7A31C9A61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7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2524" y="2644170"/>
            <a:ext cx="1089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Avenir Book" panose="02000503020000020003" pitchFamily="2" charset="0"/>
                <a:cs typeface="Avenir"/>
              </a:rPr>
              <a:t>Practical session 26</a:t>
            </a:r>
            <a:r>
              <a:rPr lang="en-US" sz="4800" dirty="0">
                <a:solidFill>
                  <a:schemeClr val="bg1">
                    <a:lumMod val="65000"/>
                  </a:schemeClr>
                </a:solidFill>
                <a:latin typeface="Avenir Book" panose="02000503020000020003" pitchFamily="2" charset="0"/>
                <a:cs typeface="Avenir"/>
              </a:rPr>
              <a:t>: </a:t>
            </a:r>
            <a:r>
              <a:rPr lang="en-US" sz="4800" dirty="0">
                <a:solidFill>
                  <a:srgbClr val="FFFFFF"/>
                </a:solidFill>
                <a:latin typeface="Avenir Book" panose="02000503020000020003" pitchFamily="2" charset="0"/>
                <a:cs typeface="Avenir"/>
              </a:rPr>
              <a:t>Your take-home messages</a:t>
            </a:r>
            <a:endParaRPr lang="en-US" sz="4800" i="1" dirty="0">
              <a:solidFill>
                <a:srgbClr val="FFFFFF"/>
              </a:solidFill>
              <a:latin typeface="Avenir Book" panose="02000503020000020003" pitchFamily="2" charset="0"/>
              <a:cs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111664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DE1806F-C7B8-F64A-B94E-06D05E903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1857" y="912559"/>
            <a:ext cx="5993215" cy="300026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70E344C-83F1-EF43-BD0A-F5094F52E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70" y="233572"/>
            <a:ext cx="117097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Avenir"/>
                <a:cs typeface="Avenir"/>
              </a:rPr>
              <a:t>Q1. why the is the burden of human parasites high in the Global South?</a:t>
            </a:r>
            <a:endParaRPr lang="en-US" sz="2800" b="1" i="1" dirty="0">
              <a:latin typeface="Avenir"/>
              <a:cs typeface="Avenir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71E09D-D5B4-3440-8015-552063EAF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101" y="4094228"/>
            <a:ext cx="1092179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dirty="0">
                <a:latin typeface="Avenir"/>
                <a:cs typeface="Avenir"/>
              </a:rPr>
              <a:t>We’ve already talked A LOT about </a:t>
            </a:r>
            <a:r>
              <a:rPr lang="en-US" sz="2600" u="sng" dirty="0">
                <a:latin typeface="Avenir"/>
                <a:cs typeface="Avenir"/>
              </a:rPr>
              <a:t>poverty</a:t>
            </a:r>
            <a:r>
              <a:rPr lang="en-US" sz="2600" dirty="0">
                <a:latin typeface="Avenir"/>
                <a:cs typeface="Avenir"/>
              </a:rPr>
              <a:t> as a reason for why so much of the world’s infectious disease burden falls on the “Global South”, but there are also other contributing factors. Brainstorm as many as you can.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7961A3-2B95-0A43-B11C-D68C6B37C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451" y="5723560"/>
            <a:ext cx="848507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b="1" dirty="0">
                <a:latin typeface="Avenir"/>
                <a:cs typeface="Avenir"/>
              </a:rPr>
              <a:t>Ponder on your own (2 m), discuss with your group </a:t>
            </a:r>
          </a:p>
          <a:p>
            <a:pPr>
              <a:defRPr/>
            </a:pPr>
            <a:r>
              <a:rPr lang="en-US" sz="2600" b="1" dirty="0">
                <a:latin typeface="Avenir"/>
                <a:cs typeface="Avenir"/>
              </a:rPr>
              <a:t>(3 m), then share with the class (7 m).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868F39-A23A-9E47-BC8C-16103DF44A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67" b="89867" l="6196" r="91630">
                        <a14:foregroundMark x1="39022" y1="64000" x2="39022" y2="64000"/>
                        <a14:foregroundMark x1="10000" y1="55200" x2="10000" y2="55200"/>
                        <a14:foregroundMark x1="6304" y1="63467" x2="6304" y2="63467"/>
                        <a14:foregroundMark x1="12935" y1="81067" x2="12935" y2="81067"/>
                        <a14:foregroundMark x1="12500" y1="78933" x2="12500" y2="78933"/>
                        <a14:foregroundMark x1="13152" y1="78933" x2="13152" y2="78933"/>
                        <a14:foregroundMark x1="46413" y1="79467" x2="46413" y2="79467"/>
                        <a14:foregroundMark x1="36630" y1="39200" x2="36630" y2="39200"/>
                        <a14:foregroundMark x1="36630" y1="38667" x2="36630" y2="38667"/>
                        <a14:foregroundMark x1="36630" y1="38400" x2="36630" y2="38400"/>
                        <a14:foregroundMark x1="36630" y1="37867" x2="36630" y2="37867"/>
                        <a14:foregroundMark x1="36630" y1="37867" x2="36630" y2="37867"/>
                        <a14:foregroundMark x1="36630" y1="36800" x2="36630" y2="36800"/>
                        <a14:foregroundMark x1="30109" y1="29067" x2="30109" y2="29067"/>
                        <a14:foregroundMark x1="30326" y1="29067" x2="30326" y2="29067"/>
                        <a14:foregroundMark x1="29891" y1="34667" x2="29891" y2="34667"/>
                        <a14:foregroundMark x1="30109" y1="34667" x2="30109" y2="34667"/>
                        <a14:foregroundMark x1="30543" y1="35733" x2="30543" y2="35733"/>
                        <a14:foregroundMark x1="40326" y1="26400" x2="40326" y2="26400"/>
                        <a14:foregroundMark x1="40761" y1="26400" x2="40761" y2="26400"/>
                        <a14:foregroundMark x1="40761" y1="33067" x2="40761" y2="33067"/>
                        <a14:foregroundMark x1="39891" y1="37333" x2="39891" y2="37333"/>
                        <a14:foregroundMark x1="38261" y1="38667" x2="38261" y2="38667"/>
                        <a14:foregroundMark x1="44565" y1="22933" x2="44565" y2="22933"/>
                        <a14:foregroundMark x1="44783" y1="22933" x2="44783" y2="22933"/>
                        <a14:foregroundMark x1="49130" y1="15733" x2="49130" y2="15733"/>
                        <a14:foregroundMark x1="54783" y1="22400" x2="54783" y2="22400"/>
                        <a14:foregroundMark x1="52935" y1="29600" x2="52935" y2="29600"/>
                        <a14:foregroundMark x1="38043" y1="29600" x2="38043" y2="29600"/>
                        <a14:foregroundMark x1="67500" y1="26933" x2="67500" y2="26933"/>
                        <a14:foregroundMark x1="66739" y1="19733" x2="66739" y2="19733"/>
                        <a14:foregroundMark x1="88043" y1="16800" x2="88043" y2="16800"/>
                        <a14:foregroundMark x1="84674" y1="16800" x2="84674" y2="16800"/>
                        <a14:foregroundMark x1="85326" y1="22933" x2="85326" y2="22933"/>
                        <a14:foregroundMark x1="90326" y1="24800" x2="90326" y2="24800"/>
                        <a14:foregroundMark x1="91630" y1="18133" x2="91630" y2="18133"/>
                        <a14:foregroundMark x1="72174" y1="20267" x2="72174" y2="20267"/>
                        <a14:foregroundMark x1="72935" y1="25867" x2="72935" y2="25867"/>
                        <a14:foregroundMark x1="52935" y1="17067" x2="52935" y2="17067"/>
                        <a14:foregroundMark x1="53696" y1="17067" x2="53696" y2="17067"/>
                        <a14:foregroundMark x1="38696" y1="24800" x2="38696" y2="24800"/>
                        <a14:foregroundMark x1="17174" y1="20800" x2="17174" y2="20800"/>
                        <a14:foregroundMark x1="18152" y1="20800" x2="18152" y2="20800"/>
                        <a14:foregroundMark x1="18804" y1="17600" x2="18804" y2="17600"/>
                        <a14:foregroundMark x1="18804" y1="16267" x2="18804" y2="16267"/>
                        <a14:foregroundMark x1="12717" y1="32000" x2="12717" y2="32000"/>
                        <a14:foregroundMark x1="12500" y1="13067" x2="12500" y2="13067"/>
                        <a14:foregroundMark x1="12500" y1="12533" x2="12500" y2="12533"/>
                        <a14:foregroundMark x1="34457" y1="26400" x2="34457" y2="26400"/>
                        <a14:foregroundMark x1="49130" y1="22933" x2="49130" y2="22933"/>
                        <a14:foregroundMark x1="67283" y1="17067" x2="67283" y2="17067"/>
                        <a14:foregroundMark x1="67283" y1="16800" x2="67283" y2="16800"/>
                        <a14:foregroundMark x1="67283" y1="16267" x2="67283" y2="162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470" y="5552527"/>
            <a:ext cx="3037028" cy="1234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58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9734" y="2263219"/>
            <a:ext cx="1081252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latin typeface="Avenir"/>
                <a:cs typeface="Avenir"/>
              </a:rPr>
              <a:t>Q2. What is </a:t>
            </a:r>
            <a:r>
              <a:rPr lang="en-US" sz="4000" b="1" u="sng" dirty="0">
                <a:latin typeface="Avenir"/>
                <a:cs typeface="Avenir"/>
              </a:rPr>
              <a:t>one thing</a:t>
            </a:r>
            <a:r>
              <a:rPr lang="en-US" sz="4000" b="1" dirty="0">
                <a:latin typeface="Avenir"/>
                <a:cs typeface="Avenir"/>
              </a:rPr>
              <a:t> that you can do to help address NTDs in the developing world?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ACBA41-11B5-F54D-A1B8-5709EE3A2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135" y="3811800"/>
            <a:ext cx="3345721" cy="54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034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1BDA4-B299-134A-8380-FA24EB613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038C2-A91C-A649-8A20-2559CED3BA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lide.url=https://www.polleverywhere.com/discourses/62Kj9DbtjAqIwYQE02rDx">
            <a:extLst>
              <a:ext uri="{FF2B5EF4-FFF2-40B4-BE49-F238E27FC236}">
                <a16:creationId xmlns:a16="http://schemas.microsoft.com/office/drawing/2014/main" id="{5030ECE5-E5D9-FF4A-AE13-17D910BCA3C7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" y="63500"/>
            <a:ext cx="12065000" cy="673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59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9730" y="2263218"/>
            <a:ext cx="1081252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latin typeface="Avenir"/>
                <a:cs typeface="Avenir"/>
              </a:rPr>
              <a:t>Q3. What is the FISH 406 concept that you were most excited to learn?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ACBA41-11B5-F54D-A1B8-5709EE3A2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129" y="3837893"/>
            <a:ext cx="3345721" cy="54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84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C2C1B-54C7-2448-AC55-DE7B328C68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36DC21-68CB-4242-8EDF-1C2E616969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lide.url=https://www.polleverywhere.com/discourses/nm5Ont5j3D4ZRdZR8xwmM">
            <a:extLst>
              <a:ext uri="{FF2B5EF4-FFF2-40B4-BE49-F238E27FC236}">
                <a16:creationId xmlns:a16="http://schemas.microsoft.com/office/drawing/2014/main" id="{36E02B75-9A81-0B45-801D-13EEA13CD062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" y="63500"/>
            <a:ext cx="12065000" cy="673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27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2524" y="2644170"/>
            <a:ext cx="1089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Avenir Book" panose="02000503020000020003" pitchFamily="2" charset="0"/>
                <a:cs typeface="Avenir"/>
              </a:rPr>
              <a:t>Practical session 26</a:t>
            </a:r>
            <a:r>
              <a:rPr lang="en-US" sz="4800" dirty="0">
                <a:solidFill>
                  <a:schemeClr val="bg1">
                    <a:lumMod val="65000"/>
                  </a:schemeClr>
                </a:solidFill>
                <a:latin typeface="Avenir Book" panose="02000503020000020003" pitchFamily="2" charset="0"/>
                <a:cs typeface="Avenir"/>
              </a:rPr>
              <a:t>: </a:t>
            </a:r>
            <a:r>
              <a:rPr lang="en-US" sz="4800" dirty="0">
                <a:solidFill>
                  <a:srgbClr val="FFFFFF"/>
                </a:solidFill>
                <a:latin typeface="Avenir Book" panose="02000503020000020003" pitchFamily="2" charset="0"/>
                <a:cs typeface="Avenir"/>
              </a:rPr>
              <a:t>Your take-home messages</a:t>
            </a:r>
            <a:endParaRPr lang="en-US" sz="4800" i="1" dirty="0">
              <a:solidFill>
                <a:srgbClr val="FFFFFF"/>
              </a:solidFill>
              <a:latin typeface="Avenir Book" panose="02000503020000020003" pitchFamily="2" charset="0"/>
              <a:cs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4064065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8247</TotalTime>
  <Words>192</Words>
  <Application>Microsoft Macintosh PowerPoint</Application>
  <PresentationFormat>Widescreen</PresentationFormat>
  <Paragraphs>19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Avenir</vt:lpstr>
      <vt:lpstr>Avenir Book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Chelsea L. Wood</dc:creator>
  <cp:lastModifiedBy>Microsoft Office User</cp:lastModifiedBy>
  <cp:revision>219</cp:revision>
  <dcterms:created xsi:type="dcterms:W3CDTF">2020-04-03T14:55:00Z</dcterms:created>
  <dcterms:modified xsi:type="dcterms:W3CDTF">2021-12-08T17:56:22Z</dcterms:modified>
</cp:coreProperties>
</file>