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480" r:id="rId2"/>
    <p:sldId id="677" r:id="rId3"/>
    <p:sldId id="678" r:id="rId4"/>
    <p:sldId id="706" r:id="rId5"/>
    <p:sldId id="703" r:id="rId6"/>
    <p:sldId id="704" r:id="rId7"/>
    <p:sldId id="701" r:id="rId8"/>
    <p:sldId id="705" r:id="rId9"/>
    <p:sldId id="702" r:id="rId10"/>
    <p:sldId id="699" r:id="rId11"/>
    <p:sldId id="69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84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DB66-C6D6-B24E-B345-FA3772C924EA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8707C-A528-5347-B512-111D9A72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8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What's wrong with this Nanophyetus salmincola life cycle?</a:t>
            </a:r>
          </a:p>
          <a:p>
            <a:r>
              <a:rPr lang="en-US"/>
              <a:t>https://www.polleverywhere.com/clickable_images/TVu34IP73ayWHVS9abZyN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What's wrong with this Fasciola hepatica life cycle?</a:t>
            </a:r>
          </a:p>
          <a:p>
            <a:r>
              <a:rPr lang="en-US"/>
              <a:t>https://www.polleverywhere.com/clickable_images/eT0KqwGQ8YfHbB1rflSdu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What's wrong with this Paragonimum westermani life cycle?</a:t>
            </a:r>
          </a:p>
          <a:p>
            <a:r>
              <a:rPr lang="en-US"/>
              <a:t>https://www.polleverywhere.com/clickable_images/qLOf6RAR8PHkXKpQrV05p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7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38A5-77CF-4444-B9C4-4E86A2AEB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BB0CE-1E17-7E44-A60C-C4870D47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47BE3-EFDF-DA44-AA27-F0607BEF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08DB-758A-CE42-BF14-C796921C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87E2-36DD-094B-976D-5D590803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FA934-82C2-4642-9056-03D6888A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7669D-25CA-F248-A4A3-81DBDBF73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BB9E-51D5-534F-9A5F-0DE70E1D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600DF-C942-F44F-84F3-4E7BC2F0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AEA3C-3249-9B4A-B424-1F83C20D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3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0C8A5-DD27-8040-BD1A-86BF1F293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36609-7FEC-1340-94C8-5409F510C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A5258-5E66-DE42-A23B-E1D3C015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C25B-3FDB-BD4C-8299-934B911F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138FA-EF83-EA42-9E21-8B8892B6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3727-A794-4042-BF97-D4E5E255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6DC3-C8EA-0441-8F53-7878D4469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03028-8ABF-084B-958C-E5D9B41B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AB7C-ECF7-2E4C-924B-4E91B62D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A8C5-6364-1B49-BF43-8C17388D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ED12-49A7-1148-AA33-34CAB4FC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3A772-1ECD-0342-8A17-4FABBAEE7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0C112-BD32-3746-A4C3-943B604F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B27BC-3697-B548-91F3-BCBF3F5C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7D53-D2B9-684C-96F8-BB104413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1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2D9E-643B-7E4B-872E-9412A700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80E6-8617-AA4D-B46F-9CC4896C8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B783B-B1E8-C54D-8F59-3F89A76D1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AD1F-F077-684C-825B-C70FB96B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C02-EF59-8A48-A2C8-380404CF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292BB-8AAE-DE4E-AEA5-D84CEBB0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12B8-927D-3440-A90F-CEE85721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37DF9-7AE9-244A-B880-477F5166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B2535-D060-6345-9A9D-248269C20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1F656-2CF8-3C40-BFA2-38D3E456A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9AB57-D4A7-A44B-9DC2-3238EBA3F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D1E4-9846-5948-BE81-54250E2A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7541-6DB6-BF46-9566-A28E02A6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06EEE-891D-834D-A782-1C80536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8B81-6CFF-BB42-B48A-62FE961F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5E796-21ED-0646-ACBF-271AEEB7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8FDD5-F21A-134E-AA9A-2830EBC8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FD440-2197-894C-BBF5-275EB6A7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E7DC6-C98E-4D41-8312-C6A00B91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D30B3-F181-1740-9B5B-0C72FEA4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48BF8-D524-E946-A5F8-6EDB8EC6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8C6B-44FC-DF4B-A8BD-B9B86A46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512D-A868-3942-8652-3DCABEFC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B6CDD-B55E-CF40-A890-84FFA90C2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B9BC-EA10-2643-91D2-3C7BEB05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1C55D-AE82-E348-AA9F-92C25203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800D4-D451-3941-ABED-C84A7503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4BDC-8058-8A4C-9BB2-057FDB83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7E264-76A7-5245-B655-C26D83912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22F39-AC8F-9242-8291-F11D54004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46B85-9220-174D-9DEE-0F36C128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13209-F023-304D-B738-0493FEA8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32D87-2351-334C-BE56-4B8A31CE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7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5E0A7-698E-D742-A4C4-45629B74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6F1A-825E-2B4D-8FFE-066CF32E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1E9B-BC61-3141-8DBB-53CB9EC8D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E3A9-9D48-7D40-AF95-520AE186EA5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4E5A4-CAAB-9C49-8EEB-830328D99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919D9-A8E0-C542-ADA8-7A31C9A61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4800" y="3013501"/>
            <a:ext cx="1089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3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The trematodes</a:t>
            </a:r>
          </a:p>
        </p:txBody>
      </p:sp>
    </p:spTree>
    <p:extLst>
      <p:ext uri="{BB962C8B-B14F-4D97-AF65-F5344CB8AC3E}">
        <p14:creationId xmlns:p14="http://schemas.microsoft.com/office/powerpoint/2010/main" val="111664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3D1CC-1B26-C646-8BDC-FC36488AB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133" y="0"/>
            <a:ext cx="6587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47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4800" y="3013501"/>
            <a:ext cx="1089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3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The trematodes</a:t>
            </a:r>
          </a:p>
        </p:txBody>
      </p:sp>
    </p:spTree>
    <p:extLst>
      <p:ext uri="{BB962C8B-B14F-4D97-AF65-F5344CB8AC3E}">
        <p14:creationId xmlns:p14="http://schemas.microsoft.com/office/powerpoint/2010/main" val="151045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1470" y="419245"/>
            <a:ext cx="1164906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Q1. the theme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3FDACC-4EF5-E74C-8D56-ECAC63222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389" y="5614537"/>
            <a:ext cx="9074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latin typeface="Avenir"/>
                <a:cs typeface="Avenir"/>
              </a:rPr>
              <a:t>Work out the answer a partner. </a:t>
            </a:r>
          </a:p>
          <a:p>
            <a:pPr>
              <a:defRPr/>
            </a:pPr>
            <a:r>
              <a:rPr lang="en-US" sz="3000" b="1" dirty="0">
                <a:latin typeface="Avenir"/>
                <a:cs typeface="Avenir"/>
              </a:rPr>
              <a:t>Then share with the class.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76115-8B07-BF49-9DDC-5F3B697CE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79" y="5481310"/>
            <a:ext cx="3037028" cy="123461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3550" y="1717935"/>
            <a:ext cx="637698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dirty="0">
                <a:latin typeface="Avenir"/>
                <a:cs typeface="Avenir"/>
              </a:rPr>
              <a:t>Trematode life cycles are variations on a theme. But before you can play the variations, you have to learn to play the theme.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500" dirty="0">
                <a:latin typeface="Avenir"/>
                <a:cs typeface="Avenir"/>
              </a:rPr>
              <a:t>Draw the typical, three-host trematode life cycle with a partner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500" dirty="0">
                <a:latin typeface="Avenir"/>
                <a:cs typeface="Avenir"/>
              </a:rPr>
              <a:t>Share your trematode art with the class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5A4299-3090-4A4B-8D38-4454F8AEE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94" y="1336935"/>
            <a:ext cx="4857743" cy="36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1470" y="233503"/>
            <a:ext cx="116490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Avenir"/>
                <a:cs typeface="Avenir"/>
              </a:rPr>
              <a:t>Q2. the variations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76115-8B07-BF49-9DDC-5F3B697CE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79" y="5481310"/>
            <a:ext cx="3037028" cy="123461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16309" y="1082367"/>
            <a:ext cx="617936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300" dirty="0">
                <a:latin typeface="Avenir"/>
                <a:cs typeface="Avenir"/>
              </a:rPr>
              <a:t>Okay, so now that you know the trematode theme, I’d like you to improvise some variations.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300" dirty="0">
                <a:latin typeface="Avenir"/>
                <a:cs typeface="Avenir"/>
              </a:rPr>
              <a:t>Invent your own imaginary trematode.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300" dirty="0">
                <a:latin typeface="Avenir"/>
                <a:cs typeface="Avenir"/>
              </a:rPr>
              <a:t>Name it.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300" dirty="0">
                <a:latin typeface="Avenir"/>
                <a:cs typeface="Avenir"/>
              </a:rPr>
              <a:t>Draw its life cycle.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300" dirty="0">
                <a:latin typeface="Avenir"/>
                <a:cs typeface="Avenir"/>
              </a:rPr>
              <a:t>Explain </a:t>
            </a:r>
            <a:r>
              <a:rPr lang="en-US" sz="2300" b="1" dirty="0">
                <a:latin typeface="Avenir"/>
                <a:cs typeface="Avenir"/>
              </a:rPr>
              <a:t>how</a:t>
            </a:r>
            <a:r>
              <a:rPr lang="en-US" sz="2300" dirty="0">
                <a:latin typeface="Avenir"/>
                <a:cs typeface="Avenir"/>
              </a:rPr>
              <a:t> its life cycle varies from the trematode theme.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300" dirty="0">
                <a:latin typeface="Avenir"/>
                <a:cs typeface="Avenir"/>
              </a:rPr>
              <a:t>Explain </a:t>
            </a:r>
            <a:r>
              <a:rPr lang="en-US" sz="2300" b="1" dirty="0">
                <a:latin typeface="Avenir"/>
                <a:cs typeface="Avenir"/>
              </a:rPr>
              <a:t>why</a:t>
            </a:r>
            <a:r>
              <a:rPr lang="en-US" sz="2300" dirty="0">
                <a:latin typeface="Avenir"/>
                <a:cs typeface="Avenir"/>
              </a:rPr>
              <a:t> its life cycle varies from the trematode theme (i.e., what selective forces drove this departure from the norm?).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BB017-E85C-3048-BCD8-C665675B3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389" y="5614537"/>
            <a:ext cx="9074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latin typeface="Avenir"/>
                <a:cs typeface="Avenir"/>
              </a:rPr>
              <a:t>Work out the answer on your own. </a:t>
            </a:r>
          </a:p>
          <a:p>
            <a:pPr>
              <a:defRPr/>
            </a:pPr>
            <a:r>
              <a:rPr lang="en-US" sz="3000" b="1" dirty="0">
                <a:latin typeface="Avenir"/>
                <a:cs typeface="Avenir"/>
              </a:rPr>
              <a:t>Then compare answers with a partner.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68266-50E1-DD44-95E0-976ED1071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98" y="1824179"/>
            <a:ext cx="4787900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7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1470" y="2548078"/>
            <a:ext cx="116490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Avenir"/>
                <a:cs typeface="Avenir"/>
              </a:rPr>
              <a:t>Q3. the actual life cycles of actual trematodes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CBA41-11B5-F54D-A1B8-5709EE3A2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3486150"/>
            <a:ext cx="3530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5C7D-4F89-B140-9C0F-1FAE6B2CF9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79FF6F-E40B-1A4E-AA13-0205997DE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clickable_images/TVu34IP73ayWHVS9abZyN">
            <a:extLst>
              <a:ext uri="{FF2B5EF4-FFF2-40B4-BE49-F238E27FC236}">
                <a16:creationId xmlns:a16="http://schemas.microsoft.com/office/drawing/2014/main" id="{D85419F7-D1A0-3C47-A418-4403EDDA48A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7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A45E64-4209-9D48-A08B-BB789BAA3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049" y="0"/>
            <a:ext cx="5649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64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0B60-ADD6-1043-A687-6C72C2589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A2FBA-289C-FD47-9066-988C1A47EE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clickable_images/eT0KqwGQ8YfHbB1rflSdu">
            <a:extLst>
              <a:ext uri="{FF2B5EF4-FFF2-40B4-BE49-F238E27FC236}">
                <a16:creationId xmlns:a16="http://schemas.microsoft.com/office/drawing/2014/main" id="{1D320C9B-EAC9-3946-B8A5-D2F32883009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33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8FFEA0-9C4D-4840-ABD3-29AD732F6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71" y="0"/>
            <a:ext cx="6788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7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E01F2-BF56-1F40-9EEC-06C3769AE6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381187-77C1-FC4F-96CF-12A3BA0D24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clickable_images/qLOf6RAR8PHkXKpQrV05p">
            <a:extLst>
              <a:ext uri="{FF2B5EF4-FFF2-40B4-BE49-F238E27FC236}">
                <a16:creationId xmlns:a16="http://schemas.microsoft.com/office/drawing/2014/main" id="{8A014F31-61C7-854F-9E1A-BC27EEF4D6B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85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4593</TotalTime>
  <Words>240</Words>
  <Application>Microsoft Macintosh PowerPoint</Application>
  <PresentationFormat>Widescreen</PresentationFormat>
  <Paragraphs>28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L. Wood</dc:creator>
  <cp:lastModifiedBy>Microsoft Office User</cp:lastModifiedBy>
  <cp:revision>45</cp:revision>
  <dcterms:created xsi:type="dcterms:W3CDTF">2020-04-03T14:55:00Z</dcterms:created>
  <dcterms:modified xsi:type="dcterms:W3CDTF">2021-10-04T18:08:07Z</dcterms:modified>
</cp:coreProperties>
</file>