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80" r:id="rId2"/>
    <p:sldId id="715" r:id="rId3"/>
    <p:sldId id="716" r:id="rId4"/>
    <p:sldId id="714" r:id="rId5"/>
    <p:sldId id="712" r:id="rId6"/>
    <p:sldId id="717" r:id="rId7"/>
    <p:sldId id="718" r:id="rId8"/>
    <p:sldId id="7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DB66-C6D6-B24E-B345-FA3772C924EA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707C-A528-5347-B512-111D9A72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Name one microparasite</a:t>
            </a:r>
          </a:p>
          <a:p>
            <a:r>
              <a:rPr lang="en-US"/>
              <a:t>https://www.polleverywhere.com/free_text_polls/3idB10Bf7nevIFLEnX1SM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Name one macroparasite</a:t>
            </a:r>
          </a:p>
          <a:p>
            <a:r>
              <a:rPr lang="en-US"/>
              <a:t>https://www.polleverywhere.com/free_text_polls/zodaukr6NLGvdAJSporaL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8A5-77CF-4444-B9C4-4E86A2AE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BB0CE-1E17-7E44-A60C-C4870D474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47BE3-EFDF-DA44-AA27-F0607BEF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08DB-758A-CE42-BF14-C796921C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87E2-36DD-094B-976D-5D590803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A934-82C2-4642-9056-03D6888A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7669D-25CA-F248-A4A3-81DBDBF7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BB9E-51D5-534F-9A5F-0DE70E1D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00DF-C942-F44F-84F3-4E7BC2F0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AEA3C-3249-9B4A-B424-1F83C20D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3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0C8A5-DD27-8040-BD1A-86BF1F293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36609-7FEC-1340-94C8-5409F510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5258-5E66-DE42-A23B-E1D3C015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C25B-3FDB-BD4C-8299-934B911F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38FA-EF83-EA42-9E21-8B8892B6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3727-A794-4042-BF97-D4E5E255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6DC3-C8EA-0441-8F53-7878D446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3028-8ABF-084B-958C-E5D9B41B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AB7C-ECF7-2E4C-924B-4E91B62D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A8C5-6364-1B49-BF43-8C17388D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ED12-49A7-1148-AA33-34CAB4FC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A772-1ECD-0342-8A17-4FABBAEE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0C112-BD32-3746-A4C3-943B604F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27BC-3697-B548-91F3-BCBF3F5C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7D53-D2B9-684C-96F8-BB10441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2D9E-643B-7E4B-872E-9412A700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80E6-8617-AA4D-B46F-9CC4896C8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B783B-B1E8-C54D-8F59-3F89A76D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AD1F-F077-684C-825B-C70FB96B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5C02-EF59-8A48-A2C8-380404C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292BB-8AAE-DE4E-AEA5-D84CEBB0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12B8-927D-3440-A90F-CEE85721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37DF9-7AE9-244A-B880-477F5166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B2535-D060-6345-9A9D-248269C2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1F656-2CF8-3C40-BFA2-38D3E456A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9AB57-D4A7-A44B-9DC2-3238EBA3F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D1E4-9846-5948-BE81-54250E2A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7541-6DB6-BF46-9566-A28E02A6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06EEE-891D-834D-A782-1C80536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8B81-6CFF-BB42-B48A-62FE961F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5E796-21ED-0646-ACBF-271AEEB7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FDD5-F21A-134E-AA9A-2830EBC8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FD440-2197-894C-BBF5-275EB6A7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E7DC6-C98E-4D41-8312-C6A00B91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30B3-F181-1740-9B5B-0C72FEA4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48BF8-D524-E946-A5F8-6EDB8EC6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8C6B-44FC-DF4B-A8BD-B9B86A46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512D-A868-3942-8652-3DCABEFC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B6CDD-B55E-CF40-A890-84FFA90C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B9BC-EA10-2643-91D2-3C7BEB05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1C55D-AE82-E348-AA9F-92C2520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800D4-D451-3941-ABED-C84A750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4BDC-8058-8A4C-9BB2-057FDB83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7E264-76A7-5245-B655-C26D8391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22F39-AC8F-9242-8291-F11D5400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46B85-9220-174D-9DEE-0F36C128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13209-F023-304D-B738-0493FEA8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2D87-2351-334C-BE56-4B8A31CE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5E0A7-698E-D742-A4C4-45629B7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D6F1A-825E-2B4D-8FFE-066CF32E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1E9B-BC61-3141-8DBB-53CB9EC8D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DE3A9-9D48-7D40-AF95-520AE186EA5D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E5A4-CAAB-9C49-8EEB-830328D9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19D9-A8E0-C542-ADA8-7A31C9A61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497" y="2644170"/>
            <a:ext cx="1089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Practical session 6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Turbellarians, </a:t>
            </a:r>
            <a:r>
              <a:rPr lang="en-US" sz="4800" dirty="0" err="1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fecampiids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, and </a:t>
            </a:r>
            <a:r>
              <a:rPr lang="en-US" sz="4800" dirty="0" err="1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monogenes</a:t>
            </a:r>
            <a:endParaRPr lang="en-US" sz="4800" dirty="0">
              <a:solidFill>
                <a:srgbClr val="FFFFFF"/>
              </a:solidFill>
              <a:latin typeface="Avenir Book" panose="02000503020000020003" pitchFamily="2" charset="0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64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983" y="334863"/>
            <a:ext cx="706603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dirty="0">
                <a:latin typeface="Avenir Roman"/>
                <a:cs typeface="Avenir Roman"/>
              </a:rPr>
              <a:t>Q1. commensal versus parasite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46C97-D958-FD43-966A-BF2A6706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834" y="5431211"/>
            <a:ext cx="84850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latin typeface="Avenir Roman"/>
                <a:cs typeface="Avenir Roman"/>
              </a:rPr>
              <a:t>Ponder on your own (5 m) then share with the class (5 m).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FFA79-A980-C544-9079-7FB56D39B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83" y="5321734"/>
            <a:ext cx="3037028" cy="1234618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2D266CA3-B538-C74E-B5C0-0CFEC902B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5" y="1771245"/>
            <a:ext cx="4598019" cy="26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A32B6-642D-E045-9838-AFB157F1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418" y="1249200"/>
            <a:ext cx="66674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venir Roman"/>
                <a:cs typeface="Avenir Roman"/>
              </a:rPr>
              <a:t>Turbellarians are generally considered to be commensals, but the line between commensal and parasite can sometimes get blurry.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Think about the </a:t>
            </a:r>
            <a:r>
              <a:rPr lang="en-US" sz="2400" dirty="0" err="1">
                <a:latin typeface="Avenir Roman"/>
                <a:cs typeface="Avenir Roman"/>
              </a:rPr>
              <a:t>temnocephalids</a:t>
            </a:r>
            <a:r>
              <a:rPr lang="en-US" sz="2400" dirty="0">
                <a:latin typeface="Avenir Roman"/>
                <a:cs typeface="Avenir Roman"/>
              </a:rPr>
              <a:t> (turbellarians parasitic on freshwater crustaceans like crayfish).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What are some circumstances in which </a:t>
            </a:r>
            <a:r>
              <a:rPr lang="en-US" sz="2400" dirty="0" err="1">
                <a:latin typeface="Avenir Roman"/>
                <a:cs typeface="Avenir Roman"/>
              </a:rPr>
              <a:t>temnocephalid</a:t>
            </a:r>
            <a:r>
              <a:rPr lang="en-US" sz="2400" dirty="0">
                <a:latin typeface="Avenir Roman"/>
                <a:cs typeface="Avenir Roman"/>
              </a:rPr>
              <a:t> commensals might become parasitic?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Generate at least three ideas.</a:t>
            </a:r>
          </a:p>
        </p:txBody>
      </p:sp>
    </p:spTree>
    <p:extLst>
      <p:ext uri="{BB962C8B-B14F-4D97-AF65-F5344CB8AC3E}">
        <p14:creationId xmlns:p14="http://schemas.microsoft.com/office/powerpoint/2010/main" val="316055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983" y="136004"/>
            <a:ext cx="706603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 Roman"/>
                <a:cs typeface="Avenir Roman"/>
              </a:rPr>
              <a:t>Q2. killing your host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B46C97-D958-FD43-966A-BF2A6706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834" y="5545514"/>
            <a:ext cx="84850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latin typeface="Avenir Roman"/>
                <a:cs typeface="Avenir Roman"/>
              </a:rPr>
              <a:t>Ponder on your own (5 m), discuss with a partner (5 m), then share with the class (5 m).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FFA79-A980-C544-9079-7FB56D39B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183" y="5436037"/>
            <a:ext cx="3037028" cy="12346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A32B6-642D-E045-9838-AFB157F1A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6" y="785493"/>
            <a:ext cx="957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venir Roman"/>
                <a:cs typeface="Avenir Roman"/>
              </a:rPr>
              <a:t>Generally parasites don’t have incentives to kill their hosts. </a:t>
            </a:r>
          </a:p>
          <a:p>
            <a:pPr algn="ctr">
              <a:defRPr/>
            </a:pPr>
            <a:r>
              <a:rPr lang="en-US" sz="2400" dirty="0">
                <a:latin typeface="Avenir Roman"/>
                <a:cs typeface="Avenir Roman"/>
              </a:rPr>
              <a:t>So why do the </a:t>
            </a:r>
            <a:r>
              <a:rPr lang="en-US" sz="2400" dirty="0" err="1">
                <a:latin typeface="Avenir Roman"/>
                <a:cs typeface="Avenir Roman"/>
              </a:rPr>
              <a:t>fecampiids</a:t>
            </a:r>
            <a:r>
              <a:rPr lang="en-US" sz="2400" dirty="0">
                <a:latin typeface="Avenir Roman"/>
                <a:cs typeface="Avenir Roman"/>
              </a:rPr>
              <a:t> do it?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481930-32CA-E149-9C09-41CED1B8C8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6" t="2284" r="-10496"/>
          <a:stretch/>
        </p:blipFill>
        <p:spPr bwMode="auto">
          <a:xfrm>
            <a:off x="1209675" y="1725967"/>
            <a:ext cx="10684142" cy="359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0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470" y="190858"/>
            <a:ext cx="1164906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 Roman"/>
                <a:cs typeface="Avenir Roman"/>
              </a:rPr>
              <a:t>Q3. host specificity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FDACC-4EF5-E74C-8D56-ECAC63222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774" y="5203918"/>
            <a:ext cx="84903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latin typeface="Avenir Roman"/>
                <a:cs typeface="Avenir Roman"/>
              </a:rPr>
              <a:t>Google Doc on your own (5 m), then discuss and make a debate plan with your group       (5 m), then debate with the class (5 m).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76115-8B07-BF49-9DDC-5F3B697CE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164" y="5295566"/>
            <a:ext cx="3037028" cy="123461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1565" y="1052777"/>
            <a:ext cx="666749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venir Roman"/>
                <a:cs typeface="Avenir Roman"/>
              </a:rPr>
              <a:t>The </a:t>
            </a:r>
            <a:r>
              <a:rPr lang="en-US" sz="2400" dirty="0" err="1">
                <a:latin typeface="Avenir Roman"/>
                <a:cs typeface="Avenir Roman"/>
              </a:rPr>
              <a:t>monogenes</a:t>
            </a:r>
            <a:r>
              <a:rPr lang="en-US" sz="2400" dirty="0">
                <a:latin typeface="Avenir Roman"/>
                <a:cs typeface="Avenir Roman"/>
              </a:rPr>
              <a:t> exhibit extreme host specificity. If you are a species looking to increase your fitness, is it good or bad to evolve extreme host specificity?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First, brainstorm ideas on our Google Doc.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Then, the class will be split into six groups.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Three groups will argue for the benefits of extreme host specificity.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venir Roman"/>
                <a:cs typeface="Avenir Roman"/>
              </a:rPr>
              <a:t>Three groups will argue for the risks of extreme host specificity.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7E6B50-3575-AF4C-B3FA-F301641E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8"/>
          <a:stretch/>
        </p:blipFill>
        <p:spPr bwMode="auto">
          <a:xfrm>
            <a:off x="982655" y="947947"/>
            <a:ext cx="3675063" cy="39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470" y="2516451"/>
            <a:ext cx="116490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Avenir Roman"/>
                <a:cs typeface="Avenir Roman"/>
              </a:rPr>
              <a:t>Q4. </a:t>
            </a:r>
            <a:r>
              <a:rPr lang="en-US" sz="4000" b="1" dirty="0" err="1">
                <a:latin typeface="Avenir Roman"/>
                <a:cs typeface="Avenir Roman"/>
              </a:rPr>
              <a:t>macroparasites</a:t>
            </a:r>
            <a:r>
              <a:rPr lang="en-US" sz="4000" b="1" dirty="0">
                <a:latin typeface="Avenir Roman"/>
                <a:cs typeface="Avenir Roman"/>
              </a:rPr>
              <a:t> versus microparasites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CBA41-11B5-F54D-A1B8-5709EE3A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0" y="3484755"/>
            <a:ext cx="3530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2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8AD8-6CFF-964A-9698-D845FCE62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6BAC6-FC6D-C947-9C02-DCC5CF676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3idB10Bf7nevIFLEnX1SM">
            <a:extLst>
              <a:ext uri="{FF2B5EF4-FFF2-40B4-BE49-F238E27FC236}">
                <a16:creationId xmlns:a16="http://schemas.microsoft.com/office/drawing/2014/main" id="{B2863E43-DD50-1D47-B799-BBB02C3EE0C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4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90B9-451D-1943-88EB-BE493EF30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6435E-BB3A-924D-B20A-5B5AE1D6A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zodaukr6NLGvdAJSporaL">
            <a:extLst>
              <a:ext uri="{FF2B5EF4-FFF2-40B4-BE49-F238E27FC236}">
                <a16:creationId xmlns:a16="http://schemas.microsoft.com/office/drawing/2014/main" id="{323CFA25-E4C7-B046-B24C-5F371C5A0F5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4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497" y="2644170"/>
            <a:ext cx="1089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Practical session 6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 Roman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Turbellarians, </a:t>
            </a:r>
            <a:r>
              <a:rPr lang="en-US" sz="4800" dirty="0" err="1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fecampiids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, and </a:t>
            </a:r>
            <a:r>
              <a:rPr lang="en-US" sz="4800" dirty="0" err="1">
                <a:solidFill>
                  <a:srgbClr val="FFFFFF"/>
                </a:solidFill>
                <a:latin typeface="Avenir Book" panose="02000503020000020003" pitchFamily="2" charset="0"/>
                <a:cs typeface="Avenir Roman"/>
              </a:rPr>
              <a:t>monogenes</a:t>
            </a:r>
            <a:endParaRPr lang="en-US" sz="4800" dirty="0">
              <a:solidFill>
                <a:srgbClr val="FFFFFF"/>
              </a:solidFill>
              <a:latin typeface="Avenir Book" panose="02000503020000020003" pitchFamily="2" charset="0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950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4687</TotalTime>
  <Words>293</Words>
  <Application>Microsoft Macintosh PowerPoint</Application>
  <PresentationFormat>Widescreen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Book</vt:lpstr>
      <vt:lpstr>Avenir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L. Wood</dc:creator>
  <cp:lastModifiedBy>Microsoft Office User</cp:lastModifiedBy>
  <cp:revision>78</cp:revision>
  <dcterms:created xsi:type="dcterms:W3CDTF">2020-04-03T14:55:00Z</dcterms:created>
  <dcterms:modified xsi:type="dcterms:W3CDTF">2020-10-12T19:12:17Z</dcterms:modified>
</cp:coreProperties>
</file>