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480" r:id="rId2"/>
    <p:sldId id="712" r:id="rId3"/>
    <p:sldId id="720" r:id="rId4"/>
    <p:sldId id="725" r:id="rId5"/>
    <p:sldId id="721" r:id="rId6"/>
    <p:sldId id="715" r:id="rId7"/>
    <p:sldId id="723" r:id="rId8"/>
    <p:sldId id="724" r:id="rId9"/>
    <p:sldId id="714" r:id="rId10"/>
    <p:sldId id="72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84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7DB66-C6D6-B24E-B345-FA3772C924EA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8707C-A528-5347-B512-111D9A722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5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Point to the oldest proglottid.</a:t>
            </a:r>
          </a:p>
          <a:p>
            <a:r>
              <a:rPr lang="en-US"/>
              <a:t>https://www.polleverywhere.com/clickable_images/EQEMkeN9T71ynIOLZce9T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0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Point to the digestive tract.</a:t>
            </a:r>
          </a:p>
          <a:p>
            <a:r>
              <a:rPr lang="en-US"/>
              <a:t>https://www.polleverywhere.com/clickable_images/dlHV7n50yg4G6HPOKxAW7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55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45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46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Would you rather host an adult or a larval tapeworm? Why?</a:t>
            </a:r>
          </a:p>
          <a:p>
            <a:r>
              <a:rPr lang="en-US"/>
              <a:t>https://www.polleverywhere.com/discourses/FtkP0cIh2zy4AQp5qS0Vy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16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91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38A5-77CF-4444-B9C4-4E86A2AEB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BB0CE-1E17-7E44-A60C-C4870D474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47BE3-EFDF-DA44-AA27-F0607BEFB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F08DB-758A-CE42-BF14-C796921CA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D87E2-36DD-094B-976D-5D590803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0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FA934-82C2-4642-9056-03D6888AC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B7669D-25CA-F248-A4A3-81DBDBF73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7BB9E-51D5-534F-9A5F-0DE70E1D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600DF-C942-F44F-84F3-4E7BC2F0D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AEA3C-3249-9B4A-B424-1F83C20D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3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50C8A5-DD27-8040-BD1A-86BF1F293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036609-7FEC-1340-94C8-5409F510C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A5258-5E66-DE42-A23B-E1D3C015A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8C25B-3FDB-BD4C-8299-934B911F0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138FA-EF83-EA42-9E21-8B8892B65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3727-A794-4042-BF97-D4E5E2555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B6DC3-C8EA-0441-8F53-7878D4469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03028-8ABF-084B-958C-E5D9B41B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0AB7C-ECF7-2E4C-924B-4E91B62D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AA8C5-6364-1B49-BF43-8C17388D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9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ED12-49A7-1148-AA33-34CAB4FC4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3A772-1ECD-0342-8A17-4FABBAEE7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0C112-BD32-3746-A4C3-943B604FC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B27BC-3697-B548-91F3-BCBF3F5C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7D53-D2B9-684C-96F8-BB104413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1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F2D9E-643B-7E4B-872E-9412A7003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B80E6-8617-AA4D-B46F-9CC4896C8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B783B-B1E8-C54D-8F59-3F89A76D1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AD1F-F077-684C-825B-C70FB96BD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75C02-EF59-8A48-A2C8-380404CF1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292BB-8AAE-DE4E-AEA5-D84CEBB0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7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12B8-927D-3440-A90F-CEE85721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37DF9-7AE9-244A-B880-477F51666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B2535-D060-6345-9A9D-248269C20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1F656-2CF8-3C40-BFA2-38D3E456AF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F9AB57-D4A7-A44B-9DC2-3238EBA3F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2D1E4-9846-5948-BE81-54250E2A1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27541-6DB6-BF46-9566-A28E02A6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A06EEE-891D-834D-A782-1C80536A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5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88B81-6CFF-BB42-B48A-62FE961F0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95E796-21ED-0646-ACBF-271AEEB75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8FDD5-F21A-134E-AA9A-2830EBC81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FD440-2197-894C-BBF5-275EB6A7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9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4E7DC6-C98E-4D41-8312-C6A00B91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D30B3-F181-1740-9B5B-0C72FEA43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48BF8-D524-E946-A5F8-6EDB8EC65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8C6B-44FC-DF4B-A8BD-B9B86A46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0512D-A868-3942-8652-3DCABEFC8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B6CDD-B55E-CF40-A890-84FFA90C2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9B9BC-EA10-2643-91D2-3C7BEB05A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1C55D-AE82-E348-AA9F-92C252030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800D4-D451-3941-ABED-C84A75035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1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34BDC-8058-8A4C-9BB2-057FDB839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F7E264-76A7-5245-B655-C26D83912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22F39-AC8F-9242-8291-F11D54004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46B85-9220-174D-9DEE-0F36C128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13209-F023-304D-B738-0493FEA82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32D87-2351-334C-BE56-4B8A31CE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7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35E0A7-698E-D742-A4C4-45629B74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D6F1A-825E-2B4D-8FFE-066CF32E2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61E9B-BC61-3141-8DBB-53CB9EC8D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DE3A9-9D48-7D40-AF95-520AE186EA5D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4E5A4-CAAB-9C49-8EEB-830328D99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919D9-A8E0-C542-ADA8-7A31C9A61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7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if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2497" y="3013501"/>
            <a:ext cx="1089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  <a:cs typeface="Avenir Roman"/>
              </a:rPr>
              <a:t>Practical session 7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  <a:cs typeface="Avenir Roman"/>
              </a:rPr>
              <a:t>: </a:t>
            </a:r>
            <a:r>
              <a:rPr lang="en-US" sz="4800" dirty="0">
                <a:solidFill>
                  <a:srgbClr val="FFFFFF"/>
                </a:solidFill>
                <a:latin typeface="Avenir Book" panose="02000503020000020003" pitchFamily="2" charset="0"/>
                <a:cs typeface="Avenir Roman"/>
              </a:rPr>
              <a:t>Cestodes 1</a:t>
            </a:r>
          </a:p>
        </p:txBody>
      </p:sp>
    </p:spTree>
    <p:extLst>
      <p:ext uri="{BB962C8B-B14F-4D97-AF65-F5344CB8AC3E}">
        <p14:creationId xmlns:p14="http://schemas.microsoft.com/office/powerpoint/2010/main" val="1116647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2497" y="3013501"/>
            <a:ext cx="1089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  <a:cs typeface="Avenir Roman"/>
              </a:rPr>
              <a:t>Practical session 7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  <a:cs typeface="Avenir Roman"/>
              </a:rPr>
              <a:t>: </a:t>
            </a:r>
            <a:r>
              <a:rPr lang="en-US" sz="4800" dirty="0">
                <a:solidFill>
                  <a:srgbClr val="FFFFFF"/>
                </a:solidFill>
                <a:latin typeface="Avenir Book" panose="02000503020000020003" pitchFamily="2" charset="0"/>
                <a:cs typeface="Avenir Roman"/>
              </a:rPr>
              <a:t>Cestodes 1</a:t>
            </a:r>
          </a:p>
        </p:txBody>
      </p:sp>
    </p:spTree>
    <p:extLst>
      <p:ext uri="{BB962C8B-B14F-4D97-AF65-F5344CB8AC3E}">
        <p14:creationId xmlns:p14="http://schemas.microsoft.com/office/powerpoint/2010/main" val="2699468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1470" y="2516451"/>
            <a:ext cx="116490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latin typeface="Avenir Roman"/>
                <a:cs typeface="Avenir Roman"/>
              </a:rPr>
              <a:t>Q1. point to the oldest proglottid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ACBA41-11B5-F54D-A1B8-5709EE3A2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700" y="3484755"/>
            <a:ext cx="3530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0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B1373-2B21-E64D-B01D-76F305B1DA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410D8-171F-A84B-899A-B669341780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clickable_images/EQEMkeN9T71ynIOLZce9T">
            <a:extLst>
              <a:ext uri="{FF2B5EF4-FFF2-40B4-BE49-F238E27FC236}">
                <a16:creationId xmlns:a16="http://schemas.microsoft.com/office/drawing/2014/main" id="{C1D05DEE-7C43-E441-B442-EAF7B4C70F2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09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1470" y="2516451"/>
            <a:ext cx="116490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latin typeface="Avenir Roman"/>
                <a:cs typeface="Avenir Roman"/>
              </a:rPr>
              <a:t>Q2. point to the digestive tract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ACBA41-11B5-F54D-A1B8-5709EE3A2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700" y="3484755"/>
            <a:ext cx="3530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9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9A87-9D4D-9445-8918-25EBE5170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B12376-02B4-AC46-8BE1-CD922360C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clickable_images/dlHV7n50yg4G6HPOKxAW7">
            <a:extLst>
              <a:ext uri="{FF2B5EF4-FFF2-40B4-BE49-F238E27FC236}">
                <a16:creationId xmlns:a16="http://schemas.microsoft.com/office/drawing/2014/main" id="{9BA26D9A-8878-C849-9080-96876878033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4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0E344C-83F1-EF43-BD0A-F5094F52E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09943"/>
            <a:ext cx="73152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500" b="1" dirty="0">
                <a:latin typeface="Avenir Roman"/>
                <a:cs typeface="Avenir Roman"/>
              </a:rPr>
              <a:t>Q3. the vertebrate gut as habitat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3FB4870-4B97-3F4E-8EE6-AA8CBC341D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"/>
          <a:stretch/>
        </p:blipFill>
        <p:spPr bwMode="auto">
          <a:xfrm>
            <a:off x="2824856" y="740885"/>
            <a:ext cx="6542287" cy="587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55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0E344C-83F1-EF43-BD0A-F5094F52E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06028"/>
            <a:ext cx="73152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500" b="1" dirty="0">
                <a:latin typeface="Avenir Roman"/>
                <a:cs typeface="Avenir Roman"/>
              </a:rPr>
              <a:t>Q3. the vertebrate gut as habitat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3FB4870-4B97-3F4E-8EE6-AA8CBC341D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"/>
          <a:stretch/>
        </p:blipFill>
        <p:spPr bwMode="auto">
          <a:xfrm>
            <a:off x="1002777" y="881344"/>
            <a:ext cx="4934114" cy="443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71E09D-D5B4-3440-8015-552063EAF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111" y="1830267"/>
            <a:ext cx="569980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atin typeface="Avenir Roman"/>
                <a:cs typeface="Avenir Roman"/>
              </a:rPr>
              <a:t>Imagine you are a tapeworm. Where would you choose to live and why?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ACF7BE-A912-524C-AD45-3381DA4E8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834" y="5545514"/>
            <a:ext cx="848507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dirty="0">
                <a:latin typeface="Avenir Roman"/>
                <a:cs typeface="Avenir Roman"/>
              </a:rPr>
              <a:t>Ponder on your own (5 m), discuss with a group (5 m), then share with the class (5 m).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D70B30-0637-3040-852E-BF4B78D0F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7" b="89867" l="6196" r="91630">
                        <a14:foregroundMark x1="39022" y1="64000" x2="39022" y2="64000"/>
                        <a14:foregroundMark x1="10000" y1="55200" x2="10000" y2="55200"/>
                        <a14:foregroundMark x1="6304" y1="63467" x2="6304" y2="63467"/>
                        <a14:foregroundMark x1="12935" y1="81067" x2="12935" y2="81067"/>
                        <a14:foregroundMark x1="12500" y1="78933" x2="12500" y2="78933"/>
                        <a14:foregroundMark x1="13152" y1="78933" x2="13152" y2="78933"/>
                        <a14:foregroundMark x1="46413" y1="79467" x2="46413" y2="79467"/>
                        <a14:foregroundMark x1="36630" y1="39200" x2="36630" y2="39200"/>
                        <a14:foregroundMark x1="36630" y1="38667" x2="36630" y2="38667"/>
                        <a14:foregroundMark x1="36630" y1="38400" x2="36630" y2="38400"/>
                        <a14:foregroundMark x1="36630" y1="37867" x2="36630" y2="37867"/>
                        <a14:foregroundMark x1="36630" y1="37867" x2="36630" y2="37867"/>
                        <a14:foregroundMark x1="36630" y1="36800" x2="36630" y2="36800"/>
                        <a14:foregroundMark x1="30109" y1="29067" x2="30109" y2="29067"/>
                        <a14:foregroundMark x1="30326" y1="29067" x2="30326" y2="29067"/>
                        <a14:foregroundMark x1="29891" y1="34667" x2="29891" y2="34667"/>
                        <a14:foregroundMark x1="30109" y1="34667" x2="30109" y2="34667"/>
                        <a14:foregroundMark x1="30543" y1="35733" x2="30543" y2="35733"/>
                        <a14:foregroundMark x1="40326" y1="26400" x2="40326" y2="26400"/>
                        <a14:foregroundMark x1="40761" y1="26400" x2="40761" y2="26400"/>
                        <a14:foregroundMark x1="40761" y1="33067" x2="40761" y2="33067"/>
                        <a14:foregroundMark x1="39891" y1="37333" x2="39891" y2="37333"/>
                        <a14:foregroundMark x1="38261" y1="38667" x2="38261" y2="38667"/>
                        <a14:foregroundMark x1="44565" y1="22933" x2="44565" y2="22933"/>
                        <a14:foregroundMark x1="44783" y1="22933" x2="44783" y2="22933"/>
                        <a14:foregroundMark x1="49130" y1="15733" x2="49130" y2="15733"/>
                        <a14:foregroundMark x1="54783" y1="22400" x2="54783" y2="22400"/>
                        <a14:foregroundMark x1="52935" y1="29600" x2="52935" y2="29600"/>
                        <a14:foregroundMark x1="38043" y1="29600" x2="38043" y2="29600"/>
                        <a14:foregroundMark x1="67500" y1="26933" x2="67500" y2="26933"/>
                        <a14:foregroundMark x1="66739" y1="19733" x2="66739" y2="19733"/>
                        <a14:foregroundMark x1="88043" y1="16800" x2="88043" y2="16800"/>
                        <a14:foregroundMark x1="84674" y1="16800" x2="84674" y2="16800"/>
                        <a14:foregroundMark x1="85326" y1="22933" x2="85326" y2="22933"/>
                        <a14:foregroundMark x1="90326" y1="24800" x2="90326" y2="24800"/>
                        <a14:foregroundMark x1="91630" y1="18133" x2="91630" y2="18133"/>
                        <a14:foregroundMark x1="72174" y1="20267" x2="72174" y2="20267"/>
                        <a14:foregroundMark x1="72935" y1="25867" x2="72935" y2="25867"/>
                        <a14:foregroundMark x1="52935" y1="17067" x2="52935" y2="17067"/>
                        <a14:foregroundMark x1="53696" y1="17067" x2="53696" y2="17067"/>
                        <a14:foregroundMark x1="38696" y1="24800" x2="38696" y2="24800"/>
                        <a14:foregroundMark x1="17174" y1="20800" x2="17174" y2="20800"/>
                        <a14:foregroundMark x1="18152" y1="20800" x2="18152" y2="20800"/>
                        <a14:foregroundMark x1="18804" y1="17600" x2="18804" y2="17600"/>
                        <a14:foregroundMark x1="18804" y1="16267" x2="18804" y2="16267"/>
                        <a14:foregroundMark x1="12717" y1="32000" x2="12717" y2="32000"/>
                        <a14:foregroundMark x1="12500" y1="13067" x2="12500" y2="13067"/>
                        <a14:foregroundMark x1="12500" y1="12533" x2="12500" y2="12533"/>
                        <a14:foregroundMark x1="34457" y1="26400" x2="34457" y2="26400"/>
                        <a14:foregroundMark x1="49130" y1="22933" x2="49130" y2="22933"/>
                        <a14:foregroundMark x1="67283" y1="17067" x2="67283" y2="17067"/>
                        <a14:foregroundMark x1="67283" y1="16800" x2="67283" y2="16800"/>
                        <a14:foregroundMark x1="67283" y1="16267" x2="67283" y2="162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183" y="5436037"/>
            <a:ext cx="3037028" cy="123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5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08D34-3E17-0F41-9E1D-6F174B2DF6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6F46FC-B2B8-BF47-AC5F-D29E972BD7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discourses/FtkP0cIh2zy4AQp5qS0Vy">
            <a:extLst>
              <a:ext uri="{FF2B5EF4-FFF2-40B4-BE49-F238E27FC236}">
                <a16:creationId xmlns:a16="http://schemas.microsoft.com/office/drawing/2014/main" id="{72911D54-193D-0A41-924C-F4132171B2D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92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1470" y="190858"/>
            <a:ext cx="1164906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500" b="1" dirty="0">
                <a:latin typeface="Avenir Roman"/>
                <a:cs typeface="Avenir Roman"/>
              </a:rPr>
              <a:t>Q5. crowding effects?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C76115-8B07-BF49-9DDC-5F3B697CE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7" b="89867" l="6196" r="91630">
                        <a14:foregroundMark x1="39022" y1="64000" x2="39022" y2="64000"/>
                        <a14:foregroundMark x1="10000" y1="55200" x2="10000" y2="55200"/>
                        <a14:foregroundMark x1="6304" y1="63467" x2="6304" y2="63467"/>
                        <a14:foregroundMark x1="12935" y1="81067" x2="12935" y2="81067"/>
                        <a14:foregroundMark x1="12500" y1="78933" x2="12500" y2="78933"/>
                        <a14:foregroundMark x1="13152" y1="78933" x2="13152" y2="78933"/>
                        <a14:foregroundMark x1="46413" y1="79467" x2="46413" y2="79467"/>
                        <a14:foregroundMark x1="36630" y1="39200" x2="36630" y2="39200"/>
                        <a14:foregroundMark x1="36630" y1="38667" x2="36630" y2="38667"/>
                        <a14:foregroundMark x1="36630" y1="38400" x2="36630" y2="38400"/>
                        <a14:foregroundMark x1="36630" y1="37867" x2="36630" y2="37867"/>
                        <a14:foregroundMark x1="36630" y1="37867" x2="36630" y2="37867"/>
                        <a14:foregroundMark x1="36630" y1="36800" x2="36630" y2="36800"/>
                        <a14:foregroundMark x1="30109" y1="29067" x2="30109" y2="29067"/>
                        <a14:foregroundMark x1="30326" y1="29067" x2="30326" y2="29067"/>
                        <a14:foregroundMark x1="29891" y1="34667" x2="29891" y2="34667"/>
                        <a14:foregroundMark x1="30109" y1="34667" x2="30109" y2="34667"/>
                        <a14:foregroundMark x1="30543" y1="35733" x2="30543" y2="35733"/>
                        <a14:foregroundMark x1="40326" y1="26400" x2="40326" y2="26400"/>
                        <a14:foregroundMark x1="40761" y1="26400" x2="40761" y2="26400"/>
                        <a14:foregroundMark x1="40761" y1="33067" x2="40761" y2="33067"/>
                        <a14:foregroundMark x1="39891" y1="37333" x2="39891" y2="37333"/>
                        <a14:foregroundMark x1="38261" y1="38667" x2="38261" y2="38667"/>
                        <a14:foregroundMark x1="44565" y1="22933" x2="44565" y2="22933"/>
                        <a14:foregroundMark x1="44783" y1="22933" x2="44783" y2="22933"/>
                        <a14:foregroundMark x1="49130" y1="15733" x2="49130" y2="15733"/>
                        <a14:foregroundMark x1="54783" y1="22400" x2="54783" y2="22400"/>
                        <a14:foregroundMark x1="52935" y1="29600" x2="52935" y2="29600"/>
                        <a14:foregroundMark x1="38043" y1="29600" x2="38043" y2="29600"/>
                        <a14:foregroundMark x1="67500" y1="26933" x2="67500" y2="26933"/>
                        <a14:foregroundMark x1="66739" y1="19733" x2="66739" y2="19733"/>
                        <a14:foregroundMark x1="88043" y1="16800" x2="88043" y2="16800"/>
                        <a14:foregroundMark x1="84674" y1="16800" x2="84674" y2="16800"/>
                        <a14:foregroundMark x1="85326" y1="22933" x2="85326" y2="22933"/>
                        <a14:foregroundMark x1="90326" y1="24800" x2="90326" y2="24800"/>
                        <a14:foregroundMark x1="91630" y1="18133" x2="91630" y2="18133"/>
                        <a14:foregroundMark x1="72174" y1="20267" x2="72174" y2="20267"/>
                        <a14:foregroundMark x1="72935" y1="25867" x2="72935" y2="25867"/>
                        <a14:foregroundMark x1="52935" y1="17067" x2="52935" y2="17067"/>
                        <a14:foregroundMark x1="53696" y1="17067" x2="53696" y2="17067"/>
                        <a14:foregroundMark x1="38696" y1="24800" x2="38696" y2="24800"/>
                        <a14:foregroundMark x1="17174" y1="20800" x2="17174" y2="20800"/>
                        <a14:foregroundMark x1="18152" y1="20800" x2="18152" y2="20800"/>
                        <a14:foregroundMark x1="18804" y1="17600" x2="18804" y2="17600"/>
                        <a14:foregroundMark x1="18804" y1="16267" x2="18804" y2="16267"/>
                        <a14:foregroundMark x1="12717" y1="32000" x2="12717" y2="32000"/>
                        <a14:foregroundMark x1="12500" y1="13067" x2="12500" y2="13067"/>
                        <a14:foregroundMark x1="12500" y1="12533" x2="12500" y2="12533"/>
                        <a14:foregroundMark x1="34457" y1="26400" x2="34457" y2="26400"/>
                        <a14:foregroundMark x1="49130" y1="22933" x2="49130" y2="22933"/>
                        <a14:foregroundMark x1="67283" y1="17067" x2="67283" y2="17067"/>
                        <a14:foregroundMark x1="67283" y1="16800" x2="67283" y2="16800"/>
                        <a14:foregroundMark x1="67283" y1="16267" x2="67283" y2="162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588" y="5481308"/>
            <a:ext cx="3037028" cy="1234618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318" y="914990"/>
            <a:ext cx="415765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Avenir Roman"/>
                <a:cs typeface="Avenir Roman"/>
              </a:rPr>
              <a:t>A coroner keeps track of the distributions of two (made-up) tapeworms that occupy the intestines of bodies sent for autopsy. She counts the number of tapeworms with </a:t>
            </a:r>
            <a:r>
              <a:rPr lang="en-US" sz="2000" dirty="0" err="1">
                <a:latin typeface="Avenir Roman"/>
                <a:cs typeface="Avenir Roman"/>
              </a:rPr>
              <a:t>scolices</a:t>
            </a:r>
            <a:r>
              <a:rPr lang="en-US" sz="2000" dirty="0">
                <a:latin typeface="Avenir Roman"/>
                <a:cs typeface="Avenir Roman"/>
              </a:rPr>
              <a:t> attached in different sections of the intestinal tract (jejunum -&gt; ileum -&gt; ascending colon -&gt; transverse colon -&gt;descending colon). The table shows the distribution of worms she recovers. </a:t>
            </a:r>
            <a:r>
              <a:rPr lang="en-US" sz="2000" b="1" dirty="0">
                <a:latin typeface="Avenir Roman"/>
                <a:cs typeface="Avenir Roman"/>
              </a:rPr>
              <a:t>Is there evidence for interspecific competition?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EC2283-F88C-4349-85F5-205E15ECA0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56"/>
          <a:stretch/>
        </p:blipFill>
        <p:spPr>
          <a:xfrm>
            <a:off x="4486316" y="1328735"/>
            <a:ext cx="7562803" cy="35004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1833D9C-3B5B-7E47-89CD-4D008960C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834" y="5588378"/>
            <a:ext cx="848507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dirty="0">
                <a:latin typeface="Avenir Roman"/>
                <a:cs typeface="Avenir Roman"/>
              </a:rPr>
              <a:t>Ponder on your own (5 m), discuss with a partner (5 m), then share with the class (5 m).</a:t>
            </a:r>
          </a:p>
        </p:txBody>
      </p:sp>
    </p:spTree>
    <p:extLst>
      <p:ext uri="{BB962C8B-B14F-4D97-AF65-F5344CB8AC3E}">
        <p14:creationId xmlns:p14="http://schemas.microsoft.com/office/powerpoint/2010/main" val="206611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5960</TotalTime>
  <Words>250</Words>
  <Application>Microsoft Macintosh PowerPoint</Application>
  <PresentationFormat>Widescreen</PresentationFormat>
  <Paragraphs>25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Book</vt:lpstr>
      <vt:lpstr>Avenir Roman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L. Wood</dc:creator>
  <cp:lastModifiedBy>Microsoft Office User</cp:lastModifiedBy>
  <cp:revision>89</cp:revision>
  <dcterms:created xsi:type="dcterms:W3CDTF">2020-04-03T14:55:00Z</dcterms:created>
  <dcterms:modified xsi:type="dcterms:W3CDTF">2020-10-29T16:04:15Z</dcterms:modified>
</cp:coreProperties>
</file>