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480" r:id="rId2"/>
    <p:sldId id="723" r:id="rId3"/>
    <p:sldId id="712" r:id="rId4"/>
    <p:sldId id="724" r:id="rId5"/>
    <p:sldId id="714" r:id="rId6"/>
    <p:sldId id="725" r:id="rId7"/>
    <p:sldId id="72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84"/>
  </p:normalViewPr>
  <p:slideViewPr>
    <p:cSldViewPr snapToGrid="0" snapToObjects="1">
      <p:cViewPr varScale="1">
        <p:scale>
          <a:sx n="90" d="100"/>
          <a:sy n="90" d="100"/>
        </p:scale>
        <p:origin x="2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7DB66-C6D6-B24E-B345-FA3772C924EA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8707C-A528-5347-B512-111D9A72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Pseudophyllidea and the Cyclophyllidea tend to be freshwater and terrestrial parasites, respectively. How do their respective life cycles reflect these habitat differences?</a:t>
            </a:r>
          </a:p>
          <a:p>
            <a:r>
              <a:rPr lang="en-US"/>
              <a:t>https://www.polleverywhere.com/discourses/NinTTlwxhVPaQsdt4Am0z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91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67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8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38A5-77CF-4444-B9C4-4E86A2AEB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BB0CE-1E17-7E44-A60C-C4870D47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47BE3-EFDF-DA44-AA27-F0607BEFB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08DB-758A-CE42-BF14-C796921C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D87E2-36DD-094B-976D-5D590803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0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FA934-82C2-4642-9056-03D6888AC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7669D-25CA-F248-A4A3-81DBDBF73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7BB9E-51D5-534F-9A5F-0DE70E1D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600DF-C942-F44F-84F3-4E7BC2F0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AEA3C-3249-9B4A-B424-1F83C20D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3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0C8A5-DD27-8040-BD1A-86BF1F293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36609-7FEC-1340-94C8-5409F510C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A5258-5E66-DE42-A23B-E1D3C015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8C25B-3FDB-BD4C-8299-934B911F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138FA-EF83-EA42-9E21-8B8892B6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3727-A794-4042-BF97-D4E5E255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B6DC3-C8EA-0441-8F53-7878D4469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03028-8ABF-084B-958C-E5D9B41B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0AB7C-ECF7-2E4C-924B-4E91B62D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AA8C5-6364-1B49-BF43-8C17388D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9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ED12-49A7-1148-AA33-34CAB4FC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3A772-1ECD-0342-8A17-4FABBAEE7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0C112-BD32-3746-A4C3-943B604F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B27BC-3697-B548-91F3-BCBF3F5C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7D53-D2B9-684C-96F8-BB104413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1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2D9E-643B-7E4B-872E-9412A700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80E6-8617-AA4D-B46F-9CC4896C8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B783B-B1E8-C54D-8F59-3F89A76D1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AD1F-F077-684C-825B-C70FB96B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75C02-EF59-8A48-A2C8-380404CF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292BB-8AAE-DE4E-AEA5-D84CEBB0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7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12B8-927D-3440-A90F-CEE85721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37DF9-7AE9-244A-B880-477F5166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B2535-D060-6345-9A9D-248269C20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1F656-2CF8-3C40-BFA2-38D3E456A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9AB57-D4A7-A44B-9DC2-3238EBA3F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D1E4-9846-5948-BE81-54250E2A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27541-6DB6-BF46-9566-A28E02A6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06EEE-891D-834D-A782-1C80536A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5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8B81-6CFF-BB42-B48A-62FE961F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5E796-21ED-0646-ACBF-271AEEB7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8FDD5-F21A-134E-AA9A-2830EBC8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FD440-2197-894C-BBF5-275EB6A7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9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E7DC6-C98E-4D41-8312-C6A00B91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D30B3-F181-1740-9B5B-0C72FEA4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48BF8-D524-E946-A5F8-6EDB8EC6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6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8C6B-44FC-DF4B-A8BD-B9B86A46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512D-A868-3942-8652-3DCABEFC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B6CDD-B55E-CF40-A890-84FFA90C2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9B9BC-EA10-2643-91D2-3C7BEB05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1C55D-AE82-E348-AA9F-92C25203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800D4-D451-3941-ABED-C84A7503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1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4BDC-8058-8A4C-9BB2-057FDB83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F7E264-76A7-5245-B655-C26D83912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22F39-AC8F-9242-8291-F11D54004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46B85-9220-174D-9DEE-0F36C128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13209-F023-304D-B738-0493FEA8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32D87-2351-334C-BE56-4B8A31CE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7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35E0A7-698E-D742-A4C4-45629B74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6F1A-825E-2B4D-8FFE-066CF32E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1E9B-BC61-3141-8DBB-53CB9EC8D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DE3A9-9D48-7D40-AF95-520AE186EA5D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4E5A4-CAAB-9C49-8EEB-830328D99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919D9-A8E0-C542-ADA8-7A31C9A61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7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2497" y="3013501"/>
            <a:ext cx="1089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 Roman"/>
              </a:rPr>
              <a:t>Practical session 8</a:t>
            </a:r>
            <a:r>
              <a:rPr lang="en-US" sz="48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 Roman"/>
              </a:rPr>
              <a:t>: </a:t>
            </a:r>
            <a:r>
              <a:rPr lang="en-US" sz="4800" dirty="0">
                <a:solidFill>
                  <a:srgbClr val="FFFFFF"/>
                </a:solidFill>
                <a:latin typeface="Avenir Book" panose="02000503020000020003" pitchFamily="2" charset="0"/>
                <a:cs typeface="Avenir Roman"/>
              </a:rPr>
              <a:t>Cestodes 2</a:t>
            </a:r>
          </a:p>
        </p:txBody>
      </p:sp>
    </p:spTree>
    <p:extLst>
      <p:ext uri="{BB962C8B-B14F-4D97-AF65-F5344CB8AC3E}">
        <p14:creationId xmlns:p14="http://schemas.microsoft.com/office/powerpoint/2010/main" val="111664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E344C-83F1-EF43-BD0A-F5094F52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706946"/>
            <a:ext cx="73152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 Roman"/>
                <a:cs typeface="Avenir Roman"/>
              </a:rPr>
              <a:t>Q1. </a:t>
            </a:r>
            <a:r>
              <a:rPr lang="en-US" sz="3500" b="1" i="1" dirty="0" err="1">
                <a:latin typeface="Avenir Roman"/>
                <a:cs typeface="Avenir Roman"/>
              </a:rPr>
              <a:t>Schistocephalus</a:t>
            </a:r>
            <a:r>
              <a:rPr lang="en-US" sz="3500" b="1" i="1" dirty="0">
                <a:latin typeface="Avenir Roman"/>
                <a:cs typeface="Avenir Roman"/>
              </a:rPr>
              <a:t> solidus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1E09D-D5B4-3440-8015-552063EA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49" y="1858817"/>
            <a:ext cx="61399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400" dirty="0">
                <a:latin typeface="Avenir Roman"/>
                <a:cs typeface="Avenir Roman"/>
              </a:rPr>
              <a:t>Plerocercoids of the pseudophyllidean tapeworm </a:t>
            </a:r>
            <a:r>
              <a:rPr lang="en-US" sz="3400" i="1" dirty="0" err="1">
                <a:latin typeface="Avenir Roman"/>
                <a:cs typeface="Avenir Roman"/>
              </a:rPr>
              <a:t>Schistocephalus</a:t>
            </a:r>
            <a:r>
              <a:rPr lang="en-US" sz="3400" i="1" dirty="0">
                <a:latin typeface="Avenir Roman"/>
                <a:cs typeface="Avenir Roman"/>
              </a:rPr>
              <a:t> solidus </a:t>
            </a:r>
            <a:r>
              <a:rPr lang="en-US" sz="3400" dirty="0">
                <a:latin typeface="Avenir Roman"/>
                <a:cs typeface="Avenir Roman"/>
              </a:rPr>
              <a:t>are enormous </a:t>
            </a:r>
            <a:r>
              <a:rPr lang="en-US" sz="3400" dirty="0" err="1">
                <a:latin typeface="Avenir Roman"/>
                <a:cs typeface="Avenir Roman"/>
              </a:rPr>
              <a:t>wrt</a:t>
            </a:r>
            <a:r>
              <a:rPr lang="en-US" sz="3400" dirty="0">
                <a:latin typeface="Avenir Roman"/>
                <a:cs typeface="Avenir Roman"/>
              </a:rPr>
              <a:t> their hosts. </a:t>
            </a:r>
            <a:r>
              <a:rPr lang="en-US" sz="3400" b="1" dirty="0">
                <a:latin typeface="Avenir Roman"/>
                <a:cs typeface="Avenir Roman"/>
              </a:rPr>
              <a:t>Why?</a:t>
            </a:r>
            <a:r>
              <a:rPr lang="en-US" sz="3400" dirty="0">
                <a:latin typeface="Avenir Roman"/>
                <a:cs typeface="Avenir Roman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ACF7BE-A912-524C-AD45-3381DA4E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9834" y="5216898"/>
            <a:ext cx="848507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latin typeface="Avenir Roman"/>
                <a:cs typeface="Avenir Roman"/>
              </a:rPr>
              <a:t>Ponder on your own (5 m), discuss with a group (5 m), then share with the class (5 m).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70B30-0637-3040-852E-BF4B78D0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83" y="5107421"/>
            <a:ext cx="3037028" cy="1234618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826D7C40-7A9B-2446-963C-28EA3589A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9" y="1746184"/>
            <a:ext cx="4838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05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1470" y="1302013"/>
            <a:ext cx="1164906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atin typeface="Avenir Roman"/>
                <a:cs typeface="Avenir Roman"/>
              </a:rPr>
              <a:t>Q2. The </a:t>
            </a:r>
            <a:r>
              <a:rPr lang="en-US" sz="4000" b="1" dirty="0" err="1">
                <a:latin typeface="Avenir Roman"/>
                <a:cs typeface="Avenir Roman"/>
              </a:rPr>
              <a:t>Pseudophyllidea</a:t>
            </a:r>
            <a:r>
              <a:rPr lang="en-US" sz="4000" b="1" dirty="0">
                <a:latin typeface="Avenir Roman"/>
                <a:cs typeface="Avenir Roman"/>
              </a:rPr>
              <a:t> and the </a:t>
            </a:r>
            <a:r>
              <a:rPr lang="en-US" sz="4000" b="1" dirty="0" err="1">
                <a:latin typeface="Avenir Roman"/>
                <a:cs typeface="Avenir Roman"/>
              </a:rPr>
              <a:t>Cyclophyllidea</a:t>
            </a:r>
            <a:r>
              <a:rPr lang="en-US" sz="4000" b="1" dirty="0">
                <a:latin typeface="Avenir Roman"/>
                <a:cs typeface="Avenir Roman"/>
              </a:rPr>
              <a:t> tend to be freshwater and terrestrial parasites, respectively. How do their respective life cycles reflect these habitat differences?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CBA41-11B5-F54D-A1B8-5709EE3A2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4827780"/>
            <a:ext cx="35306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2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C93EA-6C14-504F-8165-ADD4C75FE4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70885-643F-C148-A1EC-B69541B890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discourses/NinTTlwxhVPaQsdt4Am0z">
            <a:extLst>
              <a:ext uri="{FF2B5EF4-FFF2-40B4-BE49-F238E27FC236}">
                <a16:creationId xmlns:a16="http://schemas.microsoft.com/office/drawing/2014/main" id="{75F464D1-0E7D-7C4D-B1C0-7B58B09807B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1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1470" y="262298"/>
            <a:ext cx="1164906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 Roman"/>
                <a:cs typeface="Avenir Roman"/>
              </a:rPr>
              <a:t>Q3. </a:t>
            </a:r>
            <a:r>
              <a:rPr lang="en-US" sz="3500" b="1" i="1" dirty="0">
                <a:latin typeface="Avenir Roman"/>
                <a:cs typeface="Avenir Roman"/>
              </a:rPr>
              <a:t>Taenia </a:t>
            </a:r>
            <a:r>
              <a:rPr lang="en-US" sz="3500" b="1" i="1" dirty="0" err="1">
                <a:latin typeface="Avenir Roman"/>
                <a:cs typeface="Avenir Roman"/>
              </a:rPr>
              <a:t>solium</a:t>
            </a:r>
            <a:endParaRPr lang="en-US" sz="3500" b="1" i="1" dirty="0">
              <a:latin typeface="Avenir Roman"/>
              <a:cs typeface="Avenir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76115-8B07-BF49-9DDC-5F3B697CE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588" y="5481308"/>
            <a:ext cx="3037028" cy="123461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72139" y="1681594"/>
            <a:ext cx="524351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venir Roman"/>
                <a:cs typeface="Avenir Roman"/>
              </a:rPr>
              <a:t>There are two ways for humans to become infected with </a:t>
            </a:r>
            <a:r>
              <a:rPr lang="en-US" sz="3000" i="1" dirty="0">
                <a:latin typeface="Avenir Roman"/>
                <a:cs typeface="Avenir Roman"/>
              </a:rPr>
              <a:t>Taenia </a:t>
            </a:r>
            <a:r>
              <a:rPr lang="en-US" sz="3000" i="1" dirty="0" err="1">
                <a:latin typeface="Avenir Roman"/>
                <a:cs typeface="Avenir Roman"/>
              </a:rPr>
              <a:t>solium</a:t>
            </a:r>
            <a:r>
              <a:rPr lang="en-US" sz="3000" dirty="0">
                <a:latin typeface="Avenir Roman"/>
                <a:cs typeface="Avenir Roman"/>
              </a:rPr>
              <a:t>. Both are bad. Which one is worse and why?</a:t>
            </a:r>
            <a:endParaRPr lang="en-US" sz="3000" b="1" dirty="0">
              <a:latin typeface="Avenir Roman"/>
              <a:cs typeface="Avenir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833D9C-3B5B-7E47-89CD-4D008960C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9834" y="5588378"/>
            <a:ext cx="848507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latin typeface="Avenir Roman"/>
                <a:cs typeface="Avenir Roman"/>
              </a:rPr>
              <a:t>Ponder on your own (5 m), discuss with a partner (5 m), then share with the class (5 m).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B17B6C-B2C4-FD46-9842-97AF1C2D0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005" y="1118451"/>
            <a:ext cx="3648974" cy="395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1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1470" y="604756"/>
            <a:ext cx="1164906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 Roman"/>
                <a:cs typeface="Avenir Roman"/>
              </a:rPr>
              <a:t>Q4. </a:t>
            </a:r>
            <a:r>
              <a:rPr lang="en-US" sz="3500" b="1" i="1" dirty="0">
                <a:latin typeface="Avenir Roman"/>
                <a:cs typeface="Avenir Roman"/>
              </a:rPr>
              <a:t>Echinococcus </a:t>
            </a:r>
            <a:r>
              <a:rPr lang="en-US" sz="3500" b="1" i="1" dirty="0" err="1">
                <a:latin typeface="Avenir Roman"/>
                <a:cs typeface="Avenir Roman"/>
              </a:rPr>
              <a:t>granulosus</a:t>
            </a:r>
            <a:r>
              <a:rPr lang="en-US" sz="3500" b="1" i="1" dirty="0">
                <a:latin typeface="Avenir Roman"/>
                <a:cs typeface="Avenir Roman"/>
              </a:rPr>
              <a:t> </a:t>
            </a:r>
            <a:r>
              <a:rPr lang="en-US" sz="3500" b="1" dirty="0">
                <a:latin typeface="Avenir Roman"/>
                <a:cs typeface="Avenir Roman"/>
              </a:rPr>
              <a:t>and </a:t>
            </a:r>
            <a:r>
              <a:rPr lang="en-US" sz="3500" b="1" i="1" dirty="0">
                <a:latin typeface="Avenir Roman"/>
                <a:cs typeface="Avenir Roman"/>
              </a:rPr>
              <a:t>E. </a:t>
            </a:r>
            <a:r>
              <a:rPr lang="en-US" sz="3500" b="1" i="1" dirty="0" err="1">
                <a:latin typeface="Avenir Roman"/>
                <a:cs typeface="Avenir Roman"/>
              </a:rPr>
              <a:t>multilocularis</a:t>
            </a:r>
            <a:endParaRPr lang="en-US" sz="3500" b="1" i="1" dirty="0">
              <a:latin typeface="Avenir Roman"/>
              <a:cs typeface="Avenir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76115-8B07-BF49-9DDC-5F3B697CE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588" y="5238414"/>
            <a:ext cx="3037028" cy="123461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57838" y="1550239"/>
            <a:ext cx="6209574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venir Roman"/>
                <a:cs typeface="Avenir Roman"/>
              </a:rPr>
              <a:t>There are separate pastoral/domestic and sylvatic cycles for both </a:t>
            </a:r>
            <a:r>
              <a:rPr lang="en-US" sz="3000" i="1" dirty="0">
                <a:latin typeface="Avenir Roman"/>
                <a:cs typeface="Avenir Roman"/>
              </a:rPr>
              <a:t>E. </a:t>
            </a:r>
            <a:r>
              <a:rPr lang="en-US" sz="3000" i="1" dirty="0" err="1">
                <a:latin typeface="Avenir Roman"/>
                <a:cs typeface="Avenir Roman"/>
              </a:rPr>
              <a:t>granulosus</a:t>
            </a:r>
            <a:r>
              <a:rPr lang="en-US" sz="3000" i="1" dirty="0">
                <a:latin typeface="Avenir Roman"/>
                <a:cs typeface="Avenir Roman"/>
              </a:rPr>
              <a:t> </a:t>
            </a:r>
            <a:r>
              <a:rPr lang="en-US" sz="3000" dirty="0">
                <a:latin typeface="Avenir Roman"/>
                <a:cs typeface="Avenir Roman"/>
              </a:rPr>
              <a:t>and </a:t>
            </a:r>
            <a:r>
              <a:rPr lang="en-US" sz="3000" i="1" dirty="0">
                <a:latin typeface="Avenir Roman"/>
                <a:cs typeface="Avenir Roman"/>
              </a:rPr>
              <a:t>E. </a:t>
            </a:r>
            <a:r>
              <a:rPr lang="en-US" sz="3000" i="1" dirty="0" err="1">
                <a:latin typeface="Avenir Roman"/>
                <a:cs typeface="Avenir Roman"/>
              </a:rPr>
              <a:t>multilocularis</a:t>
            </a:r>
            <a:r>
              <a:rPr lang="en-US" sz="3000" dirty="0">
                <a:latin typeface="Avenir Roman"/>
                <a:cs typeface="Avenir Roman"/>
              </a:rPr>
              <a:t>. Which do you think would be the easiest kind of life cycle to interrupt? Why? How would you do it?</a:t>
            </a:r>
            <a:endParaRPr lang="en-US" sz="3000" b="1" dirty="0">
              <a:latin typeface="Avenir Roman"/>
              <a:cs typeface="Avenir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833D9C-3B5B-7E47-89CD-4D008960C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9834" y="5345484"/>
            <a:ext cx="848507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latin typeface="Avenir Roman"/>
                <a:cs typeface="Avenir Roman"/>
              </a:rPr>
              <a:t>Ponder on your own (5 m), discuss with a partner (5 m), then share with the class (5 m).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33518A6-E2C9-9340-914B-F968E6653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88" y="1991885"/>
            <a:ext cx="23622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FE1D5-6D64-7D42-B576-D26BCC4B7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/>
          <a:stretch>
            <a:fillRect/>
          </a:stretch>
        </p:blipFill>
        <p:spPr bwMode="auto">
          <a:xfrm>
            <a:off x="3021014" y="1991885"/>
            <a:ext cx="2103437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44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2497" y="3013501"/>
            <a:ext cx="1089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 Roman"/>
              </a:rPr>
              <a:t>Practical session 8</a:t>
            </a:r>
            <a:r>
              <a:rPr lang="en-US" sz="48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 Roman"/>
              </a:rPr>
              <a:t>: </a:t>
            </a:r>
            <a:r>
              <a:rPr lang="en-US" sz="4800" dirty="0">
                <a:solidFill>
                  <a:srgbClr val="FFFFFF"/>
                </a:solidFill>
                <a:latin typeface="Avenir Book" panose="02000503020000020003" pitchFamily="2" charset="0"/>
                <a:cs typeface="Avenir Roman"/>
              </a:rPr>
              <a:t>Cestodes 2</a:t>
            </a:r>
          </a:p>
        </p:txBody>
      </p:sp>
    </p:spTree>
    <p:extLst>
      <p:ext uri="{BB962C8B-B14F-4D97-AF65-F5344CB8AC3E}">
        <p14:creationId xmlns:p14="http://schemas.microsoft.com/office/powerpoint/2010/main" val="3830235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4833</TotalTime>
  <Words>255</Words>
  <Application>Microsoft Macintosh PowerPoint</Application>
  <PresentationFormat>Widescreen</PresentationFormat>
  <Paragraphs>20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Avenir Book</vt:lpstr>
      <vt:lpstr>Avenir Roman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L. Wood</dc:creator>
  <cp:lastModifiedBy>Microsoft Office User</cp:lastModifiedBy>
  <cp:revision>97</cp:revision>
  <dcterms:created xsi:type="dcterms:W3CDTF">2020-04-03T14:55:00Z</dcterms:created>
  <dcterms:modified xsi:type="dcterms:W3CDTF">2020-10-16T19:14:48Z</dcterms:modified>
</cp:coreProperties>
</file>