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480" r:id="rId2"/>
    <p:sldId id="1540" r:id="rId3"/>
    <p:sldId id="1541" r:id="rId4"/>
    <p:sldId id="1542" r:id="rId5"/>
    <p:sldId id="1543" r:id="rId6"/>
    <p:sldId id="1544" r:id="rId7"/>
    <p:sldId id="723" r:id="rId8"/>
    <p:sldId id="675" r:id="rId9"/>
    <p:sldId id="712" r:id="rId10"/>
    <p:sldId id="1545" r:id="rId11"/>
    <p:sldId id="714" r:id="rId12"/>
    <p:sldId id="1547" r:id="rId13"/>
    <p:sldId id="154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84"/>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7DB66-C6D6-B24E-B345-FA3772C924EA}" type="datetimeFigureOut">
              <a:rPr lang="en-US" smtClean="0"/>
              <a:t>10/19/20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8707C-A528-5347-B512-111D9A72273A}" type="slidenum">
              <a:rPr lang="en-US" smtClean="0"/>
              <a:t>‹#›</a:t>
            </a:fld>
            <a:endParaRPr lang="en-US"/>
          </a:p>
        </p:txBody>
      </p:sp>
    </p:spTree>
    <p:extLst>
      <p:ext uri="{BB962C8B-B14F-4D97-AF65-F5344CB8AC3E}">
        <p14:creationId xmlns:p14="http://schemas.microsoft.com/office/powerpoint/2010/main" val="1924951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707C-A528-5347-B512-111D9A72273A}" type="slidenum">
              <a:rPr lang="en-US" smtClean="0"/>
              <a:t>1</a:t>
            </a:fld>
            <a:endParaRPr lang="en-US"/>
          </a:p>
        </p:txBody>
      </p:sp>
    </p:spTree>
    <p:extLst>
      <p:ext uri="{BB962C8B-B14F-4D97-AF65-F5344CB8AC3E}">
        <p14:creationId xmlns:p14="http://schemas.microsoft.com/office/powerpoint/2010/main" val="24105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707C-A528-5347-B512-111D9A72273A}" type="slidenum">
              <a:rPr lang="en-US" smtClean="0"/>
              <a:t>11</a:t>
            </a:fld>
            <a:endParaRPr lang="en-US"/>
          </a:p>
        </p:txBody>
      </p:sp>
    </p:spTree>
    <p:extLst>
      <p:ext uri="{BB962C8B-B14F-4D97-AF65-F5344CB8AC3E}">
        <p14:creationId xmlns:p14="http://schemas.microsoft.com/office/powerpoint/2010/main" val="321479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Changes in any attribute of a population over time. </a:t>
            </a:r>
          </a:p>
          <a:p>
            <a:r>
              <a:rPr lang="en-US" dirty="0"/>
              <a:t>Evolutionary</a:t>
            </a:r>
            <a:r>
              <a:rPr lang="en-US" baseline="0" dirty="0"/>
              <a:t> change leads to adaptation and must involve a change in the frequency of individual genes in a population from generation to generation.</a:t>
            </a:r>
            <a:endParaRPr lang="en-US" dirty="0"/>
          </a:p>
        </p:txBody>
      </p:sp>
      <p:sp>
        <p:nvSpPr>
          <p:cNvPr id="4" name="Slide Number Placeholder 3"/>
          <p:cNvSpPr>
            <a:spLocks noGrp="1"/>
          </p:cNvSpPr>
          <p:nvPr>
            <p:ph type="sldNum" sz="quarter" idx="10"/>
          </p:nvPr>
        </p:nvSpPr>
        <p:spPr/>
        <p:txBody>
          <a:bodyPr/>
          <a:lstStyle/>
          <a:p>
            <a:pPr>
              <a:defRPr/>
            </a:pPr>
            <a:fld id="{217FB9E2-7C0C-AB45-B0B4-06C6B1BD2B82}" type="slidenum">
              <a:rPr lang="en-US" smtClean="0"/>
              <a:pPr>
                <a:defRPr/>
              </a:pPr>
              <a:t>12</a:t>
            </a:fld>
            <a:endParaRPr lang="en-US"/>
          </a:p>
        </p:txBody>
      </p:sp>
    </p:spTree>
    <p:extLst>
      <p:ext uri="{BB962C8B-B14F-4D97-AF65-F5344CB8AC3E}">
        <p14:creationId xmlns:p14="http://schemas.microsoft.com/office/powerpoint/2010/main" val="3122272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707C-A528-5347-B512-111D9A72273A}" type="slidenum">
              <a:rPr lang="en-US" smtClean="0"/>
              <a:t>13</a:t>
            </a:fld>
            <a:endParaRPr lang="en-US"/>
          </a:p>
        </p:txBody>
      </p:sp>
    </p:spTree>
    <p:extLst>
      <p:ext uri="{BB962C8B-B14F-4D97-AF65-F5344CB8AC3E}">
        <p14:creationId xmlns:p14="http://schemas.microsoft.com/office/powerpoint/2010/main" val="354779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Washington State’s most important commercial fisheries, bringing in</a:t>
            </a:r>
            <a:r>
              <a:rPr lang="en-US" baseline="0" dirty="0"/>
              <a:t> millions of dollars per year, </a:t>
            </a:r>
            <a:endParaRPr lang="en-US" dirty="0"/>
          </a:p>
        </p:txBody>
      </p:sp>
      <p:sp>
        <p:nvSpPr>
          <p:cNvPr id="4" name="Slide Number Placeholder 3"/>
          <p:cNvSpPr>
            <a:spLocks noGrp="1"/>
          </p:cNvSpPr>
          <p:nvPr>
            <p:ph type="sldNum" sz="quarter" idx="10"/>
          </p:nvPr>
        </p:nvSpPr>
        <p:spPr/>
        <p:txBody>
          <a:bodyPr/>
          <a:lstStyle/>
          <a:p>
            <a:pPr>
              <a:defRPr/>
            </a:pPr>
            <a:fld id="{AB99F875-6418-9046-A7B9-64BEAE835B18}" type="slidenum">
              <a:rPr lang="en-US" smtClean="0"/>
              <a:pPr>
                <a:defRPr/>
              </a:pPr>
              <a:t>2</a:t>
            </a:fld>
            <a:endParaRPr lang="en-US"/>
          </a:p>
        </p:txBody>
      </p:sp>
    </p:spTree>
    <p:extLst>
      <p:ext uri="{BB962C8B-B14F-4D97-AF65-F5344CB8AC3E}">
        <p14:creationId xmlns:p14="http://schemas.microsoft.com/office/powerpoint/2010/main" val="60508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an integral</a:t>
            </a:r>
            <a:r>
              <a:rPr lang="en-US" baseline="0" dirty="0"/>
              <a:t> part of many of Washington’s marine food webs. A lesser known fact about Dungeness crabs,</a:t>
            </a:r>
            <a:endParaRPr lang="en-US" dirty="0"/>
          </a:p>
        </p:txBody>
      </p:sp>
      <p:sp>
        <p:nvSpPr>
          <p:cNvPr id="4" name="Slide Number Placeholder 3"/>
          <p:cNvSpPr>
            <a:spLocks noGrp="1"/>
          </p:cNvSpPr>
          <p:nvPr>
            <p:ph type="sldNum" sz="quarter" idx="10"/>
          </p:nvPr>
        </p:nvSpPr>
        <p:spPr/>
        <p:txBody>
          <a:bodyPr/>
          <a:lstStyle/>
          <a:p>
            <a:pPr>
              <a:defRPr/>
            </a:pPr>
            <a:fld id="{AB99F875-6418-9046-A7B9-64BEAE835B18}" type="slidenum">
              <a:rPr lang="en-US" smtClean="0"/>
              <a:pPr>
                <a:defRPr/>
              </a:pPr>
              <a:t>3</a:t>
            </a:fld>
            <a:endParaRPr lang="en-US"/>
          </a:p>
        </p:txBody>
      </p:sp>
    </p:spTree>
    <p:extLst>
      <p:ext uri="{BB962C8B-B14F-4D97-AF65-F5344CB8AC3E}">
        <p14:creationId xmlns:p14="http://schemas.microsoft.com/office/powerpoint/2010/main" val="271975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that they have several important parasites that</a:t>
            </a:r>
            <a:r>
              <a:rPr lang="en-US" baseline="0" dirty="0"/>
              <a:t> may be influential enough to change their host’s population dynamics.</a:t>
            </a:r>
          </a:p>
          <a:p>
            <a:endParaRPr lang="en-US" baseline="0" dirty="0"/>
          </a:p>
          <a:p>
            <a:r>
              <a:rPr lang="en-US" baseline="0" dirty="0"/>
              <a:t>These are nemertean, or ribbon worm, parasites in the genus </a:t>
            </a:r>
            <a:r>
              <a:rPr lang="en-US" baseline="0" dirty="0" err="1"/>
              <a:t>Carcinonemertes</a:t>
            </a:r>
            <a:r>
              <a:rPr lang="en-US" baseline="0" dirty="0"/>
              <a:t>. They live on the exoskeleton of the crabs and invade the egg masses of </a:t>
            </a:r>
            <a:r>
              <a:rPr lang="en-US" baseline="0" dirty="0" err="1"/>
              <a:t>ovigerous</a:t>
            </a:r>
            <a:r>
              <a:rPr lang="en-US" baseline="0" dirty="0"/>
              <a:t> female crabs, where they then get about the business of eating as many crab eggs as possible.</a:t>
            </a:r>
            <a:endParaRPr lang="en-US" dirty="0"/>
          </a:p>
        </p:txBody>
      </p:sp>
      <p:sp>
        <p:nvSpPr>
          <p:cNvPr id="4" name="Slide Number Placeholder 3"/>
          <p:cNvSpPr>
            <a:spLocks noGrp="1"/>
          </p:cNvSpPr>
          <p:nvPr>
            <p:ph type="sldNum" sz="quarter" idx="10"/>
          </p:nvPr>
        </p:nvSpPr>
        <p:spPr/>
        <p:txBody>
          <a:bodyPr/>
          <a:lstStyle/>
          <a:p>
            <a:pPr>
              <a:defRPr/>
            </a:pPr>
            <a:fld id="{AB99F875-6418-9046-A7B9-64BEAE835B18}" type="slidenum">
              <a:rPr lang="en-US" smtClean="0"/>
              <a:pPr>
                <a:defRPr/>
              </a:pPr>
              <a:t>4</a:t>
            </a:fld>
            <a:endParaRPr lang="en-US"/>
          </a:p>
        </p:txBody>
      </p:sp>
    </p:spTree>
    <p:extLst>
      <p:ext uri="{BB962C8B-B14F-4D97-AF65-F5344CB8AC3E}">
        <p14:creationId xmlns:p14="http://schemas.microsoft.com/office/powerpoint/2010/main" val="1768102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first began grad school, I actually considered working on these </a:t>
            </a:r>
            <a:r>
              <a:rPr lang="en-US" baseline="0" dirty="0"/>
              <a:t>parasites.  And this is some video that I took at that time.  And though I didn’t end up working with </a:t>
            </a:r>
            <a:r>
              <a:rPr lang="en-US" baseline="0" dirty="0" err="1"/>
              <a:t>Carcinonemertes</a:t>
            </a:r>
            <a:r>
              <a:rPr lang="en-US" baseline="0" dirty="0"/>
              <a:t>, they’ve since remained in the back of my mind.</a:t>
            </a:r>
          </a:p>
          <a:p>
            <a:endParaRPr lang="en-US" baseline="0" dirty="0"/>
          </a:p>
          <a:p>
            <a:r>
              <a:rPr lang="en-US" baseline="0" dirty="0"/>
              <a:t>There are two interesting and unanswered questions that I’ve been thinking about that would make for productive collaborations within SAFS.</a:t>
            </a:r>
            <a:r>
              <a:rPr lang="en-US" dirty="0"/>
              <a:t> </a:t>
            </a:r>
          </a:p>
        </p:txBody>
      </p:sp>
      <p:sp>
        <p:nvSpPr>
          <p:cNvPr id="4" name="Slide Number Placeholder 3"/>
          <p:cNvSpPr>
            <a:spLocks noGrp="1"/>
          </p:cNvSpPr>
          <p:nvPr>
            <p:ph type="sldNum" sz="quarter" idx="10"/>
          </p:nvPr>
        </p:nvSpPr>
        <p:spPr/>
        <p:txBody>
          <a:bodyPr/>
          <a:lstStyle/>
          <a:p>
            <a:pPr>
              <a:defRPr/>
            </a:pPr>
            <a:fld id="{AB99F875-6418-9046-A7B9-64BEAE835B18}" type="slidenum">
              <a:rPr lang="en-US" smtClean="0"/>
              <a:pPr>
                <a:defRPr/>
              </a:pPr>
              <a:t>5</a:t>
            </a:fld>
            <a:endParaRPr lang="en-US"/>
          </a:p>
        </p:txBody>
      </p:sp>
    </p:spTree>
    <p:extLst>
      <p:ext uri="{BB962C8B-B14F-4D97-AF65-F5344CB8AC3E}">
        <p14:creationId xmlns:p14="http://schemas.microsoft.com/office/powerpoint/2010/main" val="1005963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first has to do with</a:t>
            </a:r>
            <a:r>
              <a:rPr lang="en-US" baseline="0" dirty="0"/>
              <a:t> the characteristic oscillations in Dungeness populations. Historically, there have been these large fluctuations in harvest.  To the extent that these fluctuations represent real underlying changes in the population dynamics of the host,</a:t>
            </a:r>
          </a:p>
          <a:p>
            <a:endParaRPr lang="en-US" baseline="0" dirty="0"/>
          </a:p>
          <a:p>
            <a:r>
              <a:rPr lang="en-US" baseline="0" dirty="0"/>
              <a:t>It is possible that these oscillations are driven by density-dependent changes in parasite transmission, happening with a time delay. The classic example of this pattern comes from red grouse in northern England, which had have these huge boom-and-bust cycles that can be mitigated and then eliminated when the grouse are treated for their worm parasites.</a:t>
            </a:r>
          </a:p>
          <a:p>
            <a:endParaRPr lang="en-US" baseline="0" dirty="0"/>
          </a:p>
          <a:p>
            <a:r>
              <a:rPr lang="en-US" baseline="0" dirty="0"/>
              <a:t>I think that this question would leverage the theoretical ecology, economic, and fisheries management expertise within SAFS and make for an interesting and impactful project.</a:t>
            </a:r>
            <a:endParaRPr lang="en-US" dirty="0"/>
          </a:p>
        </p:txBody>
      </p:sp>
      <p:sp>
        <p:nvSpPr>
          <p:cNvPr id="4" name="Slide Number Placeholder 3"/>
          <p:cNvSpPr>
            <a:spLocks noGrp="1"/>
          </p:cNvSpPr>
          <p:nvPr>
            <p:ph type="sldNum" sz="quarter" idx="10"/>
          </p:nvPr>
        </p:nvSpPr>
        <p:spPr/>
        <p:txBody>
          <a:bodyPr/>
          <a:lstStyle/>
          <a:p>
            <a:pPr>
              <a:defRPr/>
            </a:pPr>
            <a:fld id="{AB99F875-6418-9046-A7B9-64BEAE835B18}" type="slidenum">
              <a:rPr lang="en-US" smtClean="0"/>
              <a:pPr>
                <a:defRPr/>
              </a:pPr>
              <a:t>6</a:t>
            </a:fld>
            <a:endParaRPr lang="en-US"/>
          </a:p>
        </p:txBody>
      </p:sp>
    </p:spTree>
    <p:extLst>
      <p:ext uri="{BB962C8B-B14F-4D97-AF65-F5344CB8AC3E}">
        <p14:creationId xmlns:p14="http://schemas.microsoft.com/office/powerpoint/2010/main" val="3985707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707C-A528-5347-B512-111D9A72273A}" type="slidenum">
              <a:rPr lang="en-US" smtClean="0"/>
              <a:t>7</a:t>
            </a:fld>
            <a:endParaRPr lang="en-US"/>
          </a:p>
        </p:txBody>
      </p:sp>
    </p:spTree>
    <p:extLst>
      <p:ext uri="{BB962C8B-B14F-4D97-AF65-F5344CB8AC3E}">
        <p14:creationId xmlns:p14="http://schemas.microsoft.com/office/powerpoint/2010/main" val="375354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Changes in any attribute of a population over time. </a:t>
            </a:r>
          </a:p>
          <a:p>
            <a:r>
              <a:rPr lang="en-US" dirty="0"/>
              <a:t>Evolutionary</a:t>
            </a:r>
            <a:r>
              <a:rPr lang="en-US" baseline="0" dirty="0"/>
              <a:t> change leads to adaptation and must involve a change in the frequency of individual genes in a population from generation to generation.</a:t>
            </a:r>
            <a:endParaRPr lang="en-US" dirty="0"/>
          </a:p>
        </p:txBody>
      </p:sp>
      <p:sp>
        <p:nvSpPr>
          <p:cNvPr id="4" name="Slide Number Placeholder 3"/>
          <p:cNvSpPr>
            <a:spLocks noGrp="1"/>
          </p:cNvSpPr>
          <p:nvPr>
            <p:ph type="sldNum" sz="quarter" idx="10"/>
          </p:nvPr>
        </p:nvSpPr>
        <p:spPr/>
        <p:txBody>
          <a:bodyPr/>
          <a:lstStyle/>
          <a:p>
            <a:pPr>
              <a:defRPr/>
            </a:pPr>
            <a:fld id="{217FB9E2-7C0C-AB45-B0B4-06C6B1BD2B82}" type="slidenum">
              <a:rPr lang="en-US" smtClean="0"/>
              <a:pPr>
                <a:defRPr/>
              </a:pPr>
              <a:t>8</a:t>
            </a:fld>
            <a:endParaRPr lang="en-US"/>
          </a:p>
        </p:txBody>
      </p:sp>
    </p:spTree>
    <p:extLst>
      <p:ext uri="{BB962C8B-B14F-4D97-AF65-F5344CB8AC3E}">
        <p14:creationId xmlns:p14="http://schemas.microsoft.com/office/powerpoint/2010/main" val="3934206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Migration sometimes evolves in a host species to help hosts avoid parasites. Think about host species that undertake migrations. Which ones might do so to avoid parasites? Write the name of the host and the parasite below.</a:t>
            </a:r>
          </a:p>
          <a:p>
            <a:r>
              <a:rPr lang="en-US"/>
              <a:t>https://www.polleverywhere.com/discourses/SqPNtDbHJ8KzdmBaj8l5N</a:t>
            </a:r>
          </a:p>
        </p:txBody>
      </p:sp>
      <p:sp>
        <p:nvSpPr>
          <p:cNvPr id="4" name="Slide Number Placeholder 3"/>
          <p:cNvSpPr>
            <a:spLocks noGrp="1"/>
          </p:cNvSpPr>
          <p:nvPr>
            <p:ph type="sldNum" sz="quarter" idx="5"/>
          </p:nvPr>
        </p:nvSpPr>
        <p:spPr/>
        <p:txBody>
          <a:bodyPr/>
          <a:lstStyle/>
          <a:p>
            <a:fld id="{4218707C-A528-5347-B512-111D9A72273A}" type="slidenum">
              <a:rPr lang="en-US" smtClean="0"/>
              <a:t>10</a:t>
            </a:fld>
            <a:endParaRPr lang="en-US"/>
          </a:p>
        </p:txBody>
      </p:sp>
    </p:spTree>
    <p:extLst>
      <p:ext uri="{BB962C8B-B14F-4D97-AF65-F5344CB8AC3E}">
        <p14:creationId xmlns:p14="http://schemas.microsoft.com/office/powerpoint/2010/main" val="197919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38A5-77CF-4444-B9C4-4E86A2AEB4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BB0CE-1E17-7E44-A60C-C4870D474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47BE3-EFDF-DA44-AA27-F0607BEFBC36}"/>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5" name="Footer Placeholder 4">
            <a:extLst>
              <a:ext uri="{FF2B5EF4-FFF2-40B4-BE49-F238E27FC236}">
                <a16:creationId xmlns:a16="http://schemas.microsoft.com/office/drawing/2014/main" id="{F4FF08DB-758A-CE42-BF14-C796921CA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D87E2-36DD-094B-976D-5D5908031C6D}"/>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3201504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A934-82C2-4642-9056-03D6888AC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B7669D-25CA-F248-A4A3-81DBDBF73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7BB9E-51D5-534F-9A5F-0DE70E1D6DD6}"/>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5" name="Footer Placeholder 4">
            <a:extLst>
              <a:ext uri="{FF2B5EF4-FFF2-40B4-BE49-F238E27FC236}">
                <a16:creationId xmlns:a16="http://schemas.microsoft.com/office/drawing/2014/main" id="{AFB600DF-C942-F44F-84F3-4E7BC2F0D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AEA3C-3249-9B4A-B424-1F83C20D4848}"/>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78113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0C8A5-DD27-8040-BD1A-86BF1F293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036609-7FEC-1340-94C8-5409F510CE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A5258-5E66-DE42-A23B-E1D3C015A36C}"/>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5" name="Footer Placeholder 4">
            <a:extLst>
              <a:ext uri="{FF2B5EF4-FFF2-40B4-BE49-F238E27FC236}">
                <a16:creationId xmlns:a16="http://schemas.microsoft.com/office/drawing/2014/main" id="{7858C25B-3FDB-BD4C-8299-934B911F0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138FA-EF83-EA42-9E21-8B8892B656F5}"/>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4641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3727-A794-4042-BF97-D4E5E2555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B6DC3-C8EA-0441-8F53-7878D4469F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03028-8ABF-084B-958C-E5D9B41B38A8}"/>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5" name="Footer Placeholder 4">
            <a:extLst>
              <a:ext uri="{FF2B5EF4-FFF2-40B4-BE49-F238E27FC236}">
                <a16:creationId xmlns:a16="http://schemas.microsoft.com/office/drawing/2014/main" id="{D590AB7C-ECF7-2E4C-924B-4E91B62D2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AA8C5-6364-1B49-BF43-8C17388D5E01}"/>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46569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9ED12-49A7-1148-AA33-34CAB4FC4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93A772-1ECD-0342-8A17-4FABBAEE7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0C112-BD32-3746-A4C3-943B604FC6F1}"/>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5" name="Footer Placeholder 4">
            <a:extLst>
              <a:ext uri="{FF2B5EF4-FFF2-40B4-BE49-F238E27FC236}">
                <a16:creationId xmlns:a16="http://schemas.microsoft.com/office/drawing/2014/main" id="{BC9B27BC-3697-B548-91F3-BCBF3F5CA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67D53-D2B9-684C-96F8-BB1044135D68}"/>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624512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2D9E-643B-7E4B-872E-9412A7003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B80E6-8617-AA4D-B46F-9CC4896C8D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B783B-B1E8-C54D-8F59-3F89A76D1D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7AD1F-F077-684C-825B-C70FB96BD6FE}"/>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6" name="Footer Placeholder 5">
            <a:extLst>
              <a:ext uri="{FF2B5EF4-FFF2-40B4-BE49-F238E27FC236}">
                <a16:creationId xmlns:a16="http://schemas.microsoft.com/office/drawing/2014/main" id="{94975C02-EF59-8A48-A2C8-380404CF1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1292BB-8AAE-DE4E-AEA5-D84CEBB00A0A}"/>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2987871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12B8-927D-3440-A90F-CEE85721D6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537DF9-7AE9-244A-B880-477F51666D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DB2535-D060-6345-9A9D-248269C20D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1F656-2CF8-3C40-BFA2-38D3E456A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F9AB57-D4A7-A44B-9DC2-3238EBA3F4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D1E4-9846-5948-BE81-54250E2A19C6}"/>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8" name="Footer Placeholder 7">
            <a:extLst>
              <a:ext uri="{FF2B5EF4-FFF2-40B4-BE49-F238E27FC236}">
                <a16:creationId xmlns:a16="http://schemas.microsoft.com/office/drawing/2014/main" id="{AD127541-6DB6-BF46-9566-A28E02A604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06EEE-891D-834D-A782-1C80536A829E}"/>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308205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8B81-6CFF-BB42-B48A-62FE961F09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5E796-21ED-0646-ACBF-271AEEB75975}"/>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4" name="Footer Placeholder 3">
            <a:extLst>
              <a:ext uri="{FF2B5EF4-FFF2-40B4-BE49-F238E27FC236}">
                <a16:creationId xmlns:a16="http://schemas.microsoft.com/office/drawing/2014/main" id="{F818FDD5-F21A-134E-AA9A-2830EBC816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6FD440-2197-894C-BBF5-275EB6A7E559}"/>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88539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4E7DC6-C98E-4D41-8312-C6A00B9175D8}"/>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3" name="Footer Placeholder 2">
            <a:extLst>
              <a:ext uri="{FF2B5EF4-FFF2-40B4-BE49-F238E27FC236}">
                <a16:creationId xmlns:a16="http://schemas.microsoft.com/office/drawing/2014/main" id="{0D7D30B3-F181-1740-9B5B-0C72FEA436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C48BF8-D524-E946-A5F8-6EDB8EC65ADC}"/>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263196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8C6B-44FC-DF4B-A8BD-B9B86A46C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C0512D-A868-3942-8652-3DCABEFC8C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1B6CDD-B55E-CF40-A890-84FFA90C2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9B9BC-EA10-2643-91D2-3C7BEB05A9F2}"/>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6" name="Footer Placeholder 5">
            <a:extLst>
              <a:ext uri="{FF2B5EF4-FFF2-40B4-BE49-F238E27FC236}">
                <a16:creationId xmlns:a16="http://schemas.microsoft.com/office/drawing/2014/main" id="{BBE1C55D-AE82-E348-AA9F-92C252030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800D4-D451-3941-ABED-C84A75035F59}"/>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3591217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4BDC-8058-8A4C-9BB2-057FDB839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F7E264-76A7-5245-B655-C26D839129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B22F39-AC8F-9242-8291-F11D54004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46B85-9220-174D-9DEE-0F36C1282C62}"/>
              </a:ext>
            </a:extLst>
          </p:cNvPr>
          <p:cNvSpPr>
            <a:spLocks noGrp="1"/>
          </p:cNvSpPr>
          <p:nvPr>
            <p:ph type="dt" sz="half" idx="10"/>
          </p:nvPr>
        </p:nvSpPr>
        <p:spPr/>
        <p:txBody>
          <a:bodyPr/>
          <a:lstStyle/>
          <a:p>
            <a:fld id="{21DDE3A9-9D48-7D40-AF95-520AE186EA5D}" type="datetimeFigureOut">
              <a:rPr lang="en-US" smtClean="0"/>
              <a:t>10/19/20</a:t>
            </a:fld>
            <a:endParaRPr lang="en-US"/>
          </a:p>
        </p:txBody>
      </p:sp>
      <p:sp>
        <p:nvSpPr>
          <p:cNvPr id="6" name="Footer Placeholder 5">
            <a:extLst>
              <a:ext uri="{FF2B5EF4-FFF2-40B4-BE49-F238E27FC236}">
                <a16:creationId xmlns:a16="http://schemas.microsoft.com/office/drawing/2014/main" id="{F2313209-F023-304D-B738-0493FEA82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32D87-2351-334C-BE56-4B8A31CED346}"/>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98447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35E0A7-698E-D742-A4C4-45629B746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4D6F1A-825E-2B4D-8FFE-066CF32E2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1E9B-BC61-3141-8DBB-53CB9EC8D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DE3A9-9D48-7D40-AF95-520AE186EA5D}" type="datetimeFigureOut">
              <a:rPr lang="en-US" smtClean="0"/>
              <a:t>10/19/20</a:t>
            </a:fld>
            <a:endParaRPr lang="en-US"/>
          </a:p>
        </p:txBody>
      </p:sp>
      <p:sp>
        <p:nvSpPr>
          <p:cNvPr id="5" name="Footer Placeholder 4">
            <a:extLst>
              <a:ext uri="{FF2B5EF4-FFF2-40B4-BE49-F238E27FC236}">
                <a16:creationId xmlns:a16="http://schemas.microsoft.com/office/drawing/2014/main" id="{4054E5A4-CAAB-9C49-8EEB-830328D99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F919D9-A8E0-C542-ADA8-7A31C9A61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6A688-FD6D-2B46-9274-DA17D6C87077}" type="slidenum">
              <a:rPr lang="en-US" smtClean="0"/>
              <a:t>‹#›</a:t>
            </a:fld>
            <a:endParaRPr lang="en-US"/>
          </a:p>
        </p:txBody>
      </p:sp>
    </p:spTree>
    <p:extLst>
      <p:ext uri="{BB962C8B-B14F-4D97-AF65-F5344CB8AC3E}">
        <p14:creationId xmlns:p14="http://schemas.microsoft.com/office/powerpoint/2010/main" val="3440679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82497" y="2644170"/>
            <a:ext cx="10896600" cy="1569660"/>
          </a:xfrm>
          <a:prstGeom prst="rect">
            <a:avLst/>
          </a:prstGeom>
          <a:noFill/>
          <a:ln w="9525">
            <a:noFill/>
            <a:miter lim="800000"/>
            <a:headEnd/>
            <a:tailEnd/>
          </a:ln>
          <a:effectLst/>
        </p:spPr>
        <p:txBody>
          <a:bodyPr wrap="square">
            <a:spAutoFit/>
          </a:bodyPr>
          <a:lstStyle/>
          <a:p>
            <a:pPr>
              <a:defRPr/>
            </a:pPr>
            <a:r>
              <a:rPr lang="en-US" sz="4800" b="1" dirty="0">
                <a:solidFill>
                  <a:schemeClr val="bg1">
                    <a:lumMod val="65000"/>
                  </a:schemeClr>
                </a:solidFill>
                <a:latin typeface="Avenir Book" panose="02000503020000020003" pitchFamily="2" charset="0"/>
                <a:cs typeface="Avenir Roman"/>
              </a:rPr>
              <a:t>Practical session 9</a:t>
            </a:r>
            <a:r>
              <a:rPr lang="en-US" sz="4800" dirty="0">
                <a:solidFill>
                  <a:schemeClr val="bg1">
                    <a:lumMod val="65000"/>
                  </a:schemeClr>
                </a:solidFill>
                <a:latin typeface="Avenir Book" panose="02000503020000020003" pitchFamily="2" charset="0"/>
                <a:cs typeface="Avenir Roman"/>
              </a:rPr>
              <a:t>: </a:t>
            </a:r>
            <a:r>
              <a:rPr lang="en-US" sz="4800" dirty="0">
                <a:solidFill>
                  <a:srgbClr val="FFFFFF"/>
                </a:solidFill>
                <a:latin typeface="Avenir Book" panose="02000503020000020003" pitchFamily="2" charset="0"/>
                <a:cs typeface="Avenir Roman"/>
              </a:rPr>
              <a:t>Introduction to the nematodes</a:t>
            </a:r>
          </a:p>
        </p:txBody>
      </p:sp>
    </p:spTree>
    <p:extLst>
      <p:ext uri="{BB962C8B-B14F-4D97-AF65-F5344CB8AC3E}">
        <p14:creationId xmlns:p14="http://schemas.microsoft.com/office/powerpoint/2010/main" val="1116647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42D7F-4659-EE4E-94E4-8B6713756D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853991C-19D0-F94F-AD9E-45AB06AB1F7B}"/>
              </a:ext>
            </a:extLst>
          </p:cNvPr>
          <p:cNvSpPr>
            <a:spLocks noGrp="1"/>
          </p:cNvSpPr>
          <p:nvPr>
            <p:ph type="subTitle" idx="1"/>
          </p:nvPr>
        </p:nvSpPr>
        <p:spPr/>
        <p:txBody>
          <a:bodyPr/>
          <a:lstStyle/>
          <a:p>
            <a:endParaRPr lang="en-US"/>
          </a:p>
        </p:txBody>
      </p:sp>
      <p:pic>
        <p:nvPicPr>
          <p:cNvPr id="5" name="slide.url=https://www.polleverywhere.com/discourses/SqPNtDbHJ8KzdmBaj8l5N">
            <a:extLst>
              <a:ext uri="{FF2B5EF4-FFF2-40B4-BE49-F238E27FC236}">
                <a16:creationId xmlns:a16="http://schemas.microsoft.com/office/drawing/2014/main" id="{40DECCB5-05C1-7946-A318-F0F373D894AD}"/>
              </a:ext>
            </a:extLst>
          </p:cNvPr>
          <p:cNvPicPr>
            <a:picLocks/>
          </p:cNvPicPr>
          <p:nvPr/>
        </p:nvPicPr>
        <p:blipFill>
          <a:blip r:embed="rId3"/>
          <a:stretch>
            <a:fillRect/>
          </a:stretch>
        </p:blipFill>
        <p:spPr>
          <a:xfrm>
            <a:off x="63500" y="63500"/>
            <a:ext cx="12065000" cy="6731000"/>
          </a:xfrm>
          <a:prstGeom prst="rect">
            <a:avLst/>
          </a:prstGeom>
        </p:spPr>
      </p:pic>
    </p:spTree>
    <p:extLst>
      <p:ext uri="{BB962C8B-B14F-4D97-AF65-F5344CB8AC3E}">
        <p14:creationId xmlns:p14="http://schemas.microsoft.com/office/powerpoint/2010/main" val="3973151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71470" y="226299"/>
            <a:ext cx="11649060" cy="630942"/>
          </a:xfrm>
          <a:prstGeom prst="rect">
            <a:avLst/>
          </a:prstGeom>
          <a:noFill/>
          <a:ln w="9525">
            <a:noFill/>
            <a:miter lim="800000"/>
            <a:headEnd/>
            <a:tailEnd/>
          </a:ln>
          <a:effectLst/>
        </p:spPr>
        <p:txBody>
          <a:bodyPr wrap="square">
            <a:spAutoFit/>
          </a:bodyPr>
          <a:lstStyle/>
          <a:p>
            <a:pPr algn="ctr">
              <a:defRPr/>
            </a:pPr>
            <a:r>
              <a:rPr lang="en-US" sz="3500" b="1" dirty="0">
                <a:latin typeface="Avenir Roman"/>
                <a:cs typeface="Avenir Roman"/>
              </a:rPr>
              <a:t>Q3. parasites and sexual selection</a:t>
            </a:r>
          </a:p>
        </p:txBody>
      </p:sp>
      <p:pic>
        <p:nvPicPr>
          <p:cNvPr id="6" name="Picture 5">
            <a:extLst>
              <a:ext uri="{FF2B5EF4-FFF2-40B4-BE49-F238E27FC236}">
                <a16:creationId xmlns:a16="http://schemas.microsoft.com/office/drawing/2014/main" id="{24C76115-8B07-BF49-9DDC-5F3B697CE1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67" b="89867" l="6196" r="91630">
                        <a14:foregroundMark x1="39022" y1="64000" x2="39022" y2="64000"/>
                        <a14:foregroundMark x1="10000" y1="55200" x2="10000" y2="55200"/>
                        <a14:foregroundMark x1="6304" y1="63467" x2="6304" y2="63467"/>
                        <a14:foregroundMark x1="12935" y1="81067" x2="12935" y2="81067"/>
                        <a14:foregroundMark x1="12500" y1="78933" x2="12500" y2="78933"/>
                        <a14:foregroundMark x1="13152" y1="78933" x2="13152" y2="78933"/>
                        <a14:foregroundMark x1="46413" y1="79467" x2="46413" y2="79467"/>
                        <a14:foregroundMark x1="36630" y1="39200" x2="36630" y2="39200"/>
                        <a14:foregroundMark x1="36630" y1="38667" x2="36630" y2="38667"/>
                        <a14:foregroundMark x1="36630" y1="38400" x2="36630" y2="38400"/>
                        <a14:foregroundMark x1="36630" y1="37867" x2="36630" y2="37867"/>
                        <a14:foregroundMark x1="36630" y1="37867" x2="36630" y2="37867"/>
                        <a14:foregroundMark x1="36630" y1="36800" x2="36630" y2="36800"/>
                        <a14:foregroundMark x1="30109" y1="29067" x2="30109" y2="29067"/>
                        <a14:foregroundMark x1="30326" y1="29067" x2="30326" y2="29067"/>
                        <a14:foregroundMark x1="29891" y1="34667" x2="29891" y2="34667"/>
                        <a14:foregroundMark x1="30109" y1="34667" x2="30109" y2="34667"/>
                        <a14:foregroundMark x1="30543" y1="35733" x2="30543" y2="35733"/>
                        <a14:foregroundMark x1="40326" y1="26400" x2="40326" y2="26400"/>
                        <a14:foregroundMark x1="40761" y1="26400" x2="40761" y2="26400"/>
                        <a14:foregroundMark x1="40761" y1="33067" x2="40761" y2="33067"/>
                        <a14:foregroundMark x1="39891" y1="37333" x2="39891" y2="37333"/>
                        <a14:foregroundMark x1="38261" y1="38667" x2="38261" y2="38667"/>
                        <a14:foregroundMark x1="44565" y1="22933" x2="44565" y2="22933"/>
                        <a14:foregroundMark x1="44783" y1="22933" x2="44783" y2="22933"/>
                        <a14:foregroundMark x1="49130" y1="15733" x2="49130" y2="15733"/>
                        <a14:foregroundMark x1="54783" y1="22400" x2="54783" y2="22400"/>
                        <a14:foregroundMark x1="52935" y1="29600" x2="52935" y2="29600"/>
                        <a14:foregroundMark x1="38043" y1="29600" x2="38043" y2="29600"/>
                        <a14:foregroundMark x1="67500" y1="26933" x2="67500" y2="26933"/>
                        <a14:foregroundMark x1="66739" y1="19733" x2="66739" y2="19733"/>
                        <a14:foregroundMark x1="88043" y1="16800" x2="88043" y2="16800"/>
                        <a14:foregroundMark x1="84674" y1="16800" x2="84674" y2="16800"/>
                        <a14:foregroundMark x1="85326" y1="22933" x2="85326" y2="22933"/>
                        <a14:foregroundMark x1="90326" y1="24800" x2="90326" y2="24800"/>
                        <a14:foregroundMark x1="91630" y1="18133" x2="91630" y2="18133"/>
                        <a14:foregroundMark x1="72174" y1="20267" x2="72174" y2="20267"/>
                        <a14:foregroundMark x1="72935" y1="25867" x2="72935" y2="25867"/>
                        <a14:foregroundMark x1="52935" y1="17067" x2="52935" y2="17067"/>
                        <a14:foregroundMark x1="53696" y1="17067" x2="53696" y2="17067"/>
                        <a14:foregroundMark x1="38696" y1="24800" x2="38696" y2="24800"/>
                        <a14:foregroundMark x1="17174" y1="20800" x2="17174" y2="20800"/>
                        <a14:foregroundMark x1="18152" y1="20800" x2="18152" y2="20800"/>
                        <a14:foregroundMark x1="18804" y1="17600" x2="18804" y2="17600"/>
                        <a14:foregroundMark x1="18804" y1="16267" x2="18804" y2="16267"/>
                        <a14:foregroundMark x1="12717" y1="32000" x2="12717" y2="32000"/>
                        <a14:foregroundMark x1="12500" y1="13067" x2="12500" y2="13067"/>
                        <a14:foregroundMark x1="12500" y1="12533" x2="12500" y2="12533"/>
                        <a14:foregroundMark x1="34457" y1="26400" x2="34457" y2="26400"/>
                        <a14:foregroundMark x1="49130" y1="22933" x2="49130" y2="22933"/>
                        <a14:foregroundMark x1="67283" y1="17067" x2="67283" y2="17067"/>
                        <a14:foregroundMark x1="67283" y1="16800" x2="67283" y2="16800"/>
                        <a14:foregroundMark x1="67283" y1="16267" x2="67283" y2="16267"/>
                      </a14:backgroundRemoval>
                    </a14:imgEffect>
                  </a14:imgLayer>
                </a14:imgProps>
              </a:ext>
            </a:extLst>
          </a:blip>
          <a:stretch>
            <a:fillRect/>
          </a:stretch>
        </p:blipFill>
        <p:spPr>
          <a:xfrm>
            <a:off x="424588" y="5352718"/>
            <a:ext cx="3037028" cy="1234618"/>
          </a:xfrm>
          <a:prstGeom prst="rect">
            <a:avLst/>
          </a:prstGeom>
        </p:spPr>
      </p:pic>
      <p:sp>
        <p:nvSpPr>
          <p:cNvPr id="4" name="Rectangle 3"/>
          <p:cNvSpPr>
            <a:spLocks noChangeArrowheads="1"/>
          </p:cNvSpPr>
          <p:nvPr/>
        </p:nvSpPr>
        <p:spPr bwMode="auto">
          <a:xfrm>
            <a:off x="6540927" y="1464417"/>
            <a:ext cx="5027757" cy="3323987"/>
          </a:xfrm>
          <a:prstGeom prst="rect">
            <a:avLst/>
          </a:prstGeom>
          <a:noFill/>
          <a:ln w="9525">
            <a:noFill/>
            <a:miter lim="800000"/>
            <a:headEnd/>
            <a:tailEnd/>
          </a:ln>
          <a:effectLst/>
        </p:spPr>
        <p:txBody>
          <a:bodyPr wrap="square">
            <a:spAutoFit/>
          </a:bodyPr>
          <a:lstStyle/>
          <a:p>
            <a:pPr>
              <a:defRPr/>
            </a:pPr>
            <a:r>
              <a:rPr lang="en-US" sz="3000" dirty="0">
                <a:latin typeface="Avenir Roman"/>
                <a:cs typeface="Avenir Roman"/>
              </a:rPr>
              <a:t>On the west coast of the US, lingcod occasionally exhibit a striking blue coloration. How would you test whether this coloration is related to sexual selection?</a:t>
            </a:r>
            <a:endParaRPr lang="en-US" sz="3000" b="1" dirty="0">
              <a:latin typeface="Avenir Roman"/>
              <a:cs typeface="Avenir Roman"/>
            </a:endParaRPr>
          </a:p>
        </p:txBody>
      </p:sp>
      <p:sp>
        <p:nvSpPr>
          <p:cNvPr id="9" name="Rectangle 8">
            <a:extLst>
              <a:ext uri="{FF2B5EF4-FFF2-40B4-BE49-F238E27FC236}">
                <a16:creationId xmlns:a16="http://schemas.microsoft.com/office/drawing/2014/main" id="{71833D9C-3B5B-7E47-89CD-4D008960CA6E}"/>
              </a:ext>
            </a:extLst>
          </p:cNvPr>
          <p:cNvSpPr>
            <a:spLocks noChangeArrowheads="1"/>
          </p:cNvSpPr>
          <p:nvPr/>
        </p:nvSpPr>
        <p:spPr bwMode="auto">
          <a:xfrm>
            <a:off x="3469834" y="5459788"/>
            <a:ext cx="8485079" cy="1015663"/>
          </a:xfrm>
          <a:prstGeom prst="rect">
            <a:avLst/>
          </a:prstGeom>
          <a:noFill/>
          <a:ln w="9525">
            <a:noFill/>
            <a:miter lim="800000"/>
            <a:headEnd/>
            <a:tailEnd/>
          </a:ln>
          <a:effectLst/>
        </p:spPr>
        <p:txBody>
          <a:bodyPr wrap="square">
            <a:spAutoFit/>
          </a:bodyPr>
          <a:lstStyle/>
          <a:p>
            <a:pPr>
              <a:defRPr/>
            </a:pPr>
            <a:r>
              <a:rPr lang="en-US" sz="3000" b="1" dirty="0">
                <a:latin typeface="Avenir Roman"/>
                <a:cs typeface="Avenir Roman"/>
              </a:rPr>
              <a:t>Ponder on your own (5 m), discuss with a partner (5 m), then share with the class (5 m).</a:t>
            </a:r>
          </a:p>
        </p:txBody>
      </p:sp>
      <p:pic>
        <p:nvPicPr>
          <p:cNvPr id="1026" name="Picture 2">
            <a:extLst>
              <a:ext uri="{FF2B5EF4-FFF2-40B4-BE49-F238E27FC236}">
                <a16:creationId xmlns:a16="http://schemas.microsoft.com/office/drawing/2014/main" id="{9EF605FC-73DB-5445-AF85-84D6EA2FF4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16" y="1094432"/>
            <a:ext cx="5549038" cy="406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1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37AE3-B782-4641-8C9A-7A9115E2FD8D}"/>
              </a:ext>
            </a:extLst>
          </p:cNvPr>
          <p:cNvPicPr>
            <a:picLocks noChangeAspect="1"/>
          </p:cNvPicPr>
          <p:nvPr/>
        </p:nvPicPr>
        <p:blipFill rotWithShape="1">
          <a:blip r:embed="rId3"/>
          <a:srcRect l="6978" t="6285" r="7095" b="7757"/>
          <a:stretch/>
        </p:blipFill>
        <p:spPr>
          <a:xfrm>
            <a:off x="1128713" y="128588"/>
            <a:ext cx="9929812" cy="6615541"/>
          </a:xfrm>
          <a:prstGeom prst="rect">
            <a:avLst/>
          </a:prstGeom>
        </p:spPr>
      </p:pic>
      <p:sp>
        <p:nvSpPr>
          <p:cNvPr id="6" name="Rectangle 5">
            <a:extLst>
              <a:ext uri="{FF2B5EF4-FFF2-40B4-BE49-F238E27FC236}">
                <a16:creationId xmlns:a16="http://schemas.microsoft.com/office/drawing/2014/main" id="{291FE84B-DD9C-7842-A60D-EB77530F4430}"/>
              </a:ext>
            </a:extLst>
          </p:cNvPr>
          <p:cNvSpPr>
            <a:spLocks noChangeArrowheads="1"/>
          </p:cNvSpPr>
          <p:nvPr/>
        </p:nvSpPr>
        <p:spPr bwMode="auto">
          <a:xfrm>
            <a:off x="271470" y="404717"/>
            <a:ext cx="11649060" cy="630942"/>
          </a:xfrm>
          <a:prstGeom prst="rect">
            <a:avLst/>
          </a:prstGeom>
          <a:noFill/>
          <a:ln w="9525">
            <a:noFill/>
            <a:miter lim="800000"/>
            <a:headEnd/>
            <a:tailEnd/>
          </a:ln>
          <a:effectLst/>
        </p:spPr>
        <p:txBody>
          <a:bodyPr wrap="square">
            <a:spAutoFit/>
          </a:bodyPr>
          <a:lstStyle/>
          <a:p>
            <a:pPr algn="ctr">
              <a:defRPr/>
            </a:pPr>
            <a:r>
              <a:rPr lang="en-US" sz="3500" b="1" dirty="0">
                <a:latin typeface="Avenir Roman"/>
                <a:cs typeface="Avenir Roman"/>
              </a:rPr>
              <a:t>Q3. parasites and sexual selection</a:t>
            </a:r>
          </a:p>
        </p:txBody>
      </p:sp>
    </p:spTree>
    <p:extLst>
      <p:ext uri="{BB962C8B-B14F-4D97-AF65-F5344CB8AC3E}">
        <p14:creationId xmlns:p14="http://schemas.microsoft.com/office/powerpoint/2010/main" val="321558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82497" y="2644170"/>
            <a:ext cx="10896600" cy="1569660"/>
          </a:xfrm>
          <a:prstGeom prst="rect">
            <a:avLst/>
          </a:prstGeom>
          <a:noFill/>
          <a:ln w="9525">
            <a:noFill/>
            <a:miter lim="800000"/>
            <a:headEnd/>
            <a:tailEnd/>
          </a:ln>
          <a:effectLst/>
        </p:spPr>
        <p:txBody>
          <a:bodyPr wrap="square">
            <a:spAutoFit/>
          </a:bodyPr>
          <a:lstStyle/>
          <a:p>
            <a:pPr>
              <a:defRPr/>
            </a:pPr>
            <a:r>
              <a:rPr lang="en-US" sz="4800" b="1" dirty="0">
                <a:solidFill>
                  <a:schemeClr val="bg1">
                    <a:lumMod val="65000"/>
                  </a:schemeClr>
                </a:solidFill>
                <a:latin typeface="Avenir Book" panose="02000503020000020003" pitchFamily="2" charset="0"/>
                <a:cs typeface="Avenir Roman"/>
              </a:rPr>
              <a:t>Practical session 9</a:t>
            </a:r>
            <a:r>
              <a:rPr lang="en-US" sz="4800" dirty="0">
                <a:solidFill>
                  <a:schemeClr val="bg1">
                    <a:lumMod val="65000"/>
                  </a:schemeClr>
                </a:solidFill>
                <a:latin typeface="Avenir Book" panose="02000503020000020003" pitchFamily="2" charset="0"/>
                <a:cs typeface="Avenir Roman"/>
              </a:rPr>
              <a:t>: </a:t>
            </a:r>
            <a:r>
              <a:rPr lang="en-US" sz="4800" dirty="0">
                <a:solidFill>
                  <a:srgbClr val="FFFFFF"/>
                </a:solidFill>
                <a:latin typeface="Avenir Book" panose="02000503020000020003" pitchFamily="2" charset="0"/>
                <a:cs typeface="Avenir Roman"/>
              </a:rPr>
              <a:t>Introduction to the nematodes</a:t>
            </a:r>
          </a:p>
        </p:txBody>
      </p:sp>
    </p:spTree>
    <p:extLst>
      <p:ext uri="{BB962C8B-B14F-4D97-AF65-F5344CB8AC3E}">
        <p14:creationId xmlns:p14="http://schemas.microsoft.com/office/powerpoint/2010/main" val="2977877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45532" y="0"/>
            <a:ext cx="6706518" cy="6858000"/>
          </a:xfrm>
          <a:prstGeom prst="rect">
            <a:avLst/>
          </a:prstGeom>
        </p:spPr>
      </p:pic>
      <p:sp>
        <p:nvSpPr>
          <p:cNvPr id="6" name="TextBox 10"/>
          <p:cNvSpPr txBox="1">
            <a:spLocks noChangeArrowheads="1"/>
          </p:cNvSpPr>
          <p:nvPr/>
        </p:nvSpPr>
        <p:spPr bwMode="auto">
          <a:xfrm>
            <a:off x="2743200" y="5181601"/>
            <a:ext cx="67056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3000" dirty="0">
                <a:latin typeface="Avenir Book"/>
                <a:cs typeface="Avenir Book"/>
              </a:rPr>
              <a:t>Dungeness crab</a:t>
            </a:r>
          </a:p>
          <a:p>
            <a:pPr algn="ctr" eaLnBrk="1" hangingPunct="1"/>
            <a:r>
              <a:rPr lang="en-US" sz="3000" i="1" dirty="0" err="1">
                <a:latin typeface="Avenir Book"/>
                <a:cs typeface="Avenir Book"/>
              </a:rPr>
              <a:t>Metacarcinus</a:t>
            </a:r>
            <a:r>
              <a:rPr lang="en-US" sz="3000" i="1" dirty="0">
                <a:latin typeface="Avenir Book"/>
                <a:cs typeface="Avenir Book"/>
              </a:rPr>
              <a:t> magister</a:t>
            </a:r>
          </a:p>
        </p:txBody>
      </p:sp>
    </p:spTree>
    <p:extLst>
      <p:ext uri="{BB962C8B-B14F-4D97-AF65-F5344CB8AC3E}">
        <p14:creationId xmlns:p14="http://schemas.microsoft.com/office/powerpoint/2010/main" val="4108592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1460501"/>
            <a:ext cx="9144000" cy="3921919"/>
          </a:xfrm>
          <a:prstGeom prst="rect">
            <a:avLst/>
          </a:prstGeom>
        </p:spPr>
      </p:pic>
      <p:sp>
        <p:nvSpPr>
          <p:cNvPr id="5" name="TextBox 10"/>
          <p:cNvSpPr txBox="1">
            <a:spLocks noChangeArrowheads="1"/>
          </p:cNvSpPr>
          <p:nvPr/>
        </p:nvSpPr>
        <p:spPr bwMode="auto">
          <a:xfrm>
            <a:off x="2057400" y="5361802"/>
            <a:ext cx="8534400" cy="276999"/>
          </a:xfrm>
          <a:prstGeom prst="rect">
            <a:avLst/>
          </a:prstGeom>
          <a:noFill/>
          <a:ln w="9525">
            <a:noFill/>
            <a:miter lim="800000"/>
            <a:headEnd/>
            <a:tailEnd/>
          </a:ln>
        </p:spPr>
        <p:txBody>
          <a:bodyPr wrap="square">
            <a:prstTxWarp prst="textNoShape">
              <a:avLst/>
            </a:prstTxWarp>
            <a:spAutoFit/>
          </a:bodyPr>
          <a:lstStyle/>
          <a:p>
            <a:pPr algn="r"/>
            <a:r>
              <a:rPr lang="en-US" sz="1200" dirty="0">
                <a:latin typeface="Avenir Roman"/>
                <a:ea typeface="Times New Roman" charset="0"/>
                <a:cs typeface="Avenir Roman"/>
              </a:rPr>
              <a:t>J </a:t>
            </a:r>
            <a:r>
              <a:rPr lang="en-US" sz="1200" dirty="0" err="1">
                <a:latin typeface="Avenir Roman"/>
                <a:ea typeface="Times New Roman" charset="0"/>
                <a:cs typeface="Avenir Roman"/>
              </a:rPr>
              <a:t>Maughn</a:t>
            </a:r>
            <a:endParaRPr lang="en-US" sz="1200" i="1" dirty="0">
              <a:latin typeface="Avenir Roman"/>
              <a:ea typeface="Times New Roman" charset="0"/>
              <a:cs typeface="Avenir Roman"/>
            </a:endParaRPr>
          </a:p>
        </p:txBody>
      </p:sp>
    </p:spTree>
    <p:extLst>
      <p:ext uri="{BB962C8B-B14F-4D97-AF65-F5344CB8AC3E}">
        <p14:creationId xmlns:p14="http://schemas.microsoft.com/office/powerpoint/2010/main" val="1785117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24000" y="0"/>
            <a:ext cx="9144000" cy="6538656"/>
          </a:xfrm>
          <a:prstGeom prst="rect">
            <a:avLst/>
          </a:prstGeom>
        </p:spPr>
      </p:pic>
      <p:sp>
        <p:nvSpPr>
          <p:cNvPr id="6" name="TextBox 10"/>
          <p:cNvSpPr txBox="1">
            <a:spLocks noChangeArrowheads="1"/>
          </p:cNvSpPr>
          <p:nvPr/>
        </p:nvSpPr>
        <p:spPr bwMode="auto">
          <a:xfrm>
            <a:off x="1828800" y="355938"/>
            <a:ext cx="67056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3000" dirty="0">
                <a:solidFill>
                  <a:schemeClr val="bg1"/>
                </a:solidFill>
                <a:latin typeface="Avenir Book"/>
                <a:cs typeface="Avenir Book"/>
              </a:rPr>
              <a:t>nemertean egg predators</a:t>
            </a:r>
          </a:p>
          <a:p>
            <a:pPr eaLnBrk="1" hangingPunct="1"/>
            <a:r>
              <a:rPr lang="en-US" sz="3000" i="1" dirty="0" err="1">
                <a:solidFill>
                  <a:schemeClr val="bg1"/>
                </a:solidFill>
                <a:latin typeface="Avenir Book"/>
                <a:cs typeface="Avenir Book"/>
              </a:rPr>
              <a:t>Carcinonemertes</a:t>
            </a:r>
            <a:r>
              <a:rPr lang="en-US" sz="3000" i="1" dirty="0">
                <a:solidFill>
                  <a:schemeClr val="bg1"/>
                </a:solidFill>
                <a:latin typeface="Avenir Book"/>
                <a:cs typeface="Avenir Book"/>
              </a:rPr>
              <a:t> </a:t>
            </a:r>
            <a:r>
              <a:rPr lang="en-US" sz="3000" dirty="0">
                <a:solidFill>
                  <a:schemeClr val="bg1"/>
                </a:solidFill>
                <a:latin typeface="Avenir Book"/>
                <a:cs typeface="Avenir Book"/>
              </a:rPr>
              <a:t>spp.</a:t>
            </a:r>
            <a:endParaRPr lang="en-US" sz="3000" i="1" dirty="0">
              <a:solidFill>
                <a:schemeClr val="bg1"/>
              </a:solidFill>
              <a:latin typeface="Avenir Book"/>
              <a:cs typeface="Avenir Book"/>
            </a:endParaRPr>
          </a:p>
        </p:txBody>
      </p:sp>
      <p:sp>
        <p:nvSpPr>
          <p:cNvPr id="7" name="TextBox 10"/>
          <p:cNvSpPr txBox="1">
            <a:spLocks noChangeArrowheads="1"/>
          </p:cNvSpPr>
          <p:nvPr/>
        </p:nvSpPr>
        <p:spPr bwMode="auto">
          <a:xfrm>
            <a:off x="3657600" y="6305490"/>
            <a:ext cx="67056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sz="1600" dirty="0">
                <a:solidFill>
                  <a:schemeClr val="bg1"/>
                </a:solidFill>
                <a:latin typeface="Avenir Book"/>
                <a:cs typeface="Avenir Book"/>
              </a:rPr>
              <a:t>(</a:t>
            </a:r>
            <a:r>
              <a:rPr lang="en-US" sz="1600" dirty="0" err="1">
                <a:solidFill>
                  <a:schemeClr val="bg1"/>
                </a:solidFill>
                <a:latin typeface="Avenir Book"/>
                <a:cs typeface="Avenir Book"/>
              </a:rPr>
              <a:t>Sadeghian</a:t>
            </a:r>
            <a:r>
              <a:rPr lang="en-US" sz="1600" dirty="0">
                <a:solidFill>
                  <a:schemeClr val="bg1"/>
                </a:solidFill>
                <a:latin typeface="Avenir Book"/>
                <a:cs typeface="Avenir Book"/>
              </a:rPr>
              <a:t> and Santos 2010 </a:t>
            </a:r>
            <a:r>
              <a:rPr lang="en-US" sz="1600" i="1" dirty="0">
                <a:solidFill>
                  <a:schemeClr val="bg1"/>
                </a:solidFill>
                <a:latin typeface="Avenir Book"/>
                <a:cs typeface="Avenir Book"/>
              </a:rPr>
              <a:t>J Nat </a:t>
            </a:r>
            <a:r>
              <a:rPr lang="en-US" sz="1600" i="1" dirty="0" err="1">
                <a:solidFill>
                  <a:schemeClr val="bg1"/>
                </a:solidFill>
                <a:latin typeface="Avenir Book"/>
                <a:cs typeface="Avenir Book"/>
              </a:rPr>
              <a:t>Hist</a:t>
            </a:r>
            <a:r>
              <a:rPr lang="en-US" sz="1600" dirty="0">
                <a:solidFill>
                  <a:schemeClr val="bg1"/>
                </a:solidFill>
                <a:latin typeface="Avenir Book"/>
                <a:cs typeface="Avenir Book"/>
              </a:rPr>
              <a:t>)</a:t>
            </a:r>
            <a:endParaRPr lang="en-US" sz="1600" i="1" dirty="0">
              <a:solidFill>
                <a:schemeClr val="bg1"/>
              </a:solidFill>
              <a:latin typeface="Avenir Book"/>
              <a:cs typeface="Avenir Book"/>
            </a:endParaRPr>
          </a:p>
        </p:txBody>
      </p:sp>
    </p:spTree>
    <p:extLst>
      <p:ext uri="{BB962C8B-B14F-4D97-AF65-F5344CB8AC3E}">
        <p14:creationId xmlns:p14="http://schemas.microsoft.com/office/powerpoint/2010/main" val="3916475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MVI_1636.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771" t="5963" r="11713" b="8042"/>
          <a:stretch/>
        </p:blipFill>
        <p:spPr>
          <a:xfrm>
            <a:off x="3290414" y="304800"/>
            <a:ext cx="6996586" cy="5897504"/>
          </a:xfrm>
          <a:prstGeom prst="rect">
            <a:avLst/>
          </a:prstGeom>
        </p:spPr>
      </p:pic>
      <p:sp>
        <p:nvSpPr>
          <p:cNvPr id="5" name="TextBox 10"/>
          <p:cNvSpPr txBox="1">
            <a:spLocks noChangeArrowheads="1"/>
          </p:cNvSpPr>
          <p:nvPr/>
        </p:nvSpPr>
        <p:spPr bwMode="auto">
          <a:xfrm>
            <a:off x="1752600" y="5689938"/>
            <a:ext cx="67056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3000" dirty="0">
                <a:solidFill>
                  <a:schemeClr val="bg1"/>
                </a:solidFill>
                <a:latin typeface="Avenir Book"/>
                <a:cs typeface="Avenir Book"/>
              </a:rPr>
              <a:t>nemertean egg predators</a:t>
            </a:r>
          </a:p>
          <a:p>
            <a:pPr eaLnBrk="1" hangingPunct="1"/>
            <a:r>
              <a:rPr lang="en-US" sz="3000" i="1" dirty="0" err="1">
                <a:solidFill>
                  <a:schemeClr val="bg1"/>
                </a:solidFill>
                <a:latin typeface="Avenir Book"/>
                <a:cs typeface="Avenir Book"/>
              </a:rPr>
              <a:t>Carcinonemertes</a:t>
            </a:r>
            <a:r>
              <a:rPr lang="en-US" sz="3000" i="1" dirty="0">
                <a:solidFill>
                  <a:schemeClr val="bg1"/>
                </a:solidFill>
                <a:latin typeface="Avenir Book"/>
                <a:cs typeface="Avenir Book"/>
              </a:rPr>
              <a:t> </a:t>
            </a:r>
            <a:r>
              <a:rPr lang="en-US" sz="3000" dirty="0">
                <a:solidFill>
                  <a:schemeClr val="bg1"/>
                </a:solidFill>
                <a:latin typeface="Avenir Book"/>
                <a:cs typeface="Avenir Book"/>
              </a:rPr>
              <a:t>spp.</a:t>
            </a:r>
            <a:endParaRPr lang="en-US" sz="3000" i="1" dirty="0">
              <a:solidFill>
                <a:schemeClr val="bg1"/>
              </a:solidFill>
              <a:latin typeface="Avenir Book"/>
              <a:cs typeface="Avenir Book"/>
            </a:endParaRPr>
          </a:p>
        </p:txBody>
      </p:sp>
    </p:spTree>
    <p:extLst>
      <p:ext uri="{BB962C8B-B14F-4D97-AF65-F5344CB8AC3E}">
        <p14:creationId xmlns:p14="http://schemas.microsoft.com/office/powerpoint/2010/main" val="228571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23222" y="1212852"/>
            <a:ext cx="8592378" cy="5035549"/>
          </a:xfrm>
          <a:prstGeom prst="rect">
            <a:avLst/>
          </a:prstGeom>
        </p:spPr>
      </p:pic>
      <p:sp>
        <p:nvSpPr>
          <p:cNvPr id="6" name="Rectangle 5"/>
          <p:cNvSpPr/>
          <p:nvPr/>
        </p:nvSpPr>
        <p:spPr>
          <a:xfrm>
            <a:off x="2377448" y="304800"/>
            <a:ext cx="8025372"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10"/>
          <p:cNvSpPr txBox="1">
            <a:spLocks noChangeArrowheads="1"/>
          </p:cNvSpPr>
          <p:nvPr/>
        </p:nvSpPr>
        <p:spPr bwMode="auto">
          <a:xfrm>
            <a:off x="3810000" y="6324600"/>
            <a:ext cx="6705600"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sz="2500" dirty="0">
                <a:solidFill>
                  <a:srgbClr val="000000"/>
                </a:solidFill>
                <a:latin typeface="Avenir Book"/>
                <a:cs typeface="Avenir Book"/>
              </a:rPr>
              <a:t>(WDFW 2009)</a:t>
            </a:r>
          </a:p>
        </p:txBody>
      </p:sp>
      <p:sp>
        <p:nvSpPr>
          <p:cNvPr id="12" name="TextBox 10"/>
          <p:cNvSpPr txBox="1">
            <a:spLocks noChangeArrowheads="1"/>
          </p:cNvSpPr>
          <p:nvPr/>
        </p:nvSpPr>
        <p:spPr bwMode="auto">
          <a:xfrm rot="16200000">
            <a:off x="-376214" y="3200722"/>
            <a:ext cx="429138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sz="1600" dirty="0">
                <a:solidFill>
                  <a:srgbClr val="000000"/>
                </a:solidFill>
                <a:latin typeface="Avenir Book"/>
                <a:cs typeface="Avenir Book"/>
              </a:rPr>
              <a:t>Dungeness crab landings (millions of pounds)</a:t>
            </a:r>
          </a:p>
        </p:txBody>
      </p:sp>
      <p:sp>
        <p:nvSpPr>
          <p:cNvPr id="13" name="TextBox 10"/>
          <p:cNvSpPr txBox="1">
            <a:spLocks noChangeArrowheads="1"/>
          </p:cNvSpPr>
          <p:nvPr/>
        </p:nvSpPr>
        <p:spPr bwMode="auto">
          <a:xfrm>
            <a:off x="1676400" y="4873824"/>
            <a:ext cx="6096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sz="1400" dirty="0">
                <a:solidFill>
                  <a:srgbClr val="000000"/>
                </a:solidFill>
                <a:latin typeface="Avenir Book"/>
                <a:cs typeface="Avenir Book"/>
              </a:rPr>
              <a:t>5</a:t>
            </a:r>
          </a:p>
        </p:txBody>
      </p:sp>
      <p:sp>
        <p:nvSpPr>
          <p:cNvPr id="14" name="TextBox 10"/>
          <p:cNvSpPr txBox="1">
            <a:spLocks noChangeArrowheads="1"/>
          </p:cNvSpPr>
          <p:nvPr/>
        </p:nvSpPr>
        <p:spPr bwMode="auto">
          <a:xfrm>
            <a:off x="1676400" y="4111824"/>
            <a:ext cx="6096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sz="1400" dirty="0">
                <a:solidFill>
                  <a:srgbClr val="000000"/>
                </a:solidFill>
                <a:latin typeface="Avenir Book"/>
                <a:cs typeface="Avenir Book"/>
              </a:rPr>
              <a:t>10</a:t>
            </a:r>
          </a:p>
        </p:txBody>
      </p:sp>
      <p:sp>
        <p:nvSpPr>
          <p:cNvPr id="15" name="TextBox 10"/>
          <p:cNvSpPr txBox="1">
            <a:spLocks noChangeArrowheads="1"/>
          </p:cNvSpPr>
          <p:nvPr/>
        </p:nvSpPr>
        <p:spPr bwMode="auto">
          <a:xfrm>
            <a:off x="1676400" y="3349824"/>
            <a:ext cx="6096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sz="1400" dirty="0">
                <a:solidFill>
                  <a:srgbClr val="000000"/>
                </a:solidFill>
                <a:latin typeface="Avenir Book"/>
                <a:cs typeface="Avenir Book"/>
              </a:rPr>
              <a:t>15</a:t>
            </a:r>
          </a:p>
        </p:txBody>
      </p:sp>
      <p:sp>
        <p:nvSpPr>
          <p:cNvPr id="16" name="TextBox 10"/>
          <p:cNvSpPr txBox="1">
            <a:spLocks noChangeArrowheads="1"/>
          </p:cNvSpPr>
          <p:nvPr/>
        </p:nvSpPr>
        <p:spPr bwMode="auto">
          <a:xfrm>
            <a:off x="1676400" y="2587824"/>
            <a:ext cx="6096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sz="1400" dirty="0">
                <a:solidFill>
                  <a:srgbClr val="000000"/>
                </a:solidFill>
                <a:latin typeface="Avenir Book"/>
                <a:cs typeface="Avenir Book"/>
              </a:rPr>
              <a:t>25</a:t>
            </a:r>
          </a:p>
        </p:txBody>
      </p:sp>
      <p:sp>
        <p:nvSpPr>
          <p:cNvPr id="17" name="TextBox 10"/>
          <p:cNvSpPr txBox="1">
            <a:spLocks noChangeArrowheads="1"/>
          </p:cNvSpPr>
          <p:nvPr/>
        </p:nvSpPr>
        <p:spPr bwMode="auto">
          <a:xfrm>
            <a:off x="1676400" y="1825824"/>
            <a:ext cx="6096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sz="1400" dirty="0">
                <a:solidFill>
                  <a:srgbClr val="000000"/>
                </a:solidFill>
                <a:latin typeface="Avenir Book"/>
                <a:cs typeface="Avenir Book"/>
              </a:rPr>
              <a:t>30</a:t>
            </a:r>
          </a:p>
        </p:txBody>
      </p:sp>
      <p:pic>
        <p:nvPicPr>
          <p:cNvPr id="2" name="Picture 1"/>
          <p:cNvPicPr>
            <a:picLocks noChangeAspect="1"/>
          </p:cNvPicPr>
          <p:nvPr/>
        </p:nvPicPr>
        <p:blipFill>
          <a:blip r:embed="rId4"/>
          <a:stretch>
            <a:fillRect/>
          </a:stretch>
        </p:blipFill>
        <p:spPr>
          <a:xfrm>
            <a:off x="2736806" y="304800"/>
            <a:ext cx="2346341" cy="1371600"/>
          </a:xfrm>
          <a:prstGeom prst="rect">
            <a:avLst/>
          </a:prstGeom>
        </p:spPr>
      </p:pic>
      <p:pic>
        <p:nvPicPr>
          <p:cNvPr id="3" name="Picture 2"/>
          <p:cNvPicPr>
            <a:picLocks/>
          </p:cNvPicPr>
          <p:nvPr/>
        </p:nvPicPr>
        <p:blipFill>
          <a:blip r:embed="rId5"/>
          <a:stretch>
            <a:fillRect/>
          </a:stretch>
        </p:blipFill>
        <p:spPr>
          <a:xfrm>
            <a:off x="5129784" y="448056"/>
            <a:ext cx="2350008" cy="1228344"/>
          </a:xfrm>
          <a:prstGeom prst="rect">
            <a:avLst/>
          </a:prstGeom>
        </p:spPr>
      </p:pic>
      <p:pic>
        <p:nvPicPr>
          <p:cNvPr id="4" name="Picture 3"/>
          <p:cNvPicPr>
            <a:picLocks/>
          </p:cNvPicPr>
          <p:nvPr/>
        </p:nvPicPr>
        <p:blipFill>
          <a:blip r:embed="rId6"/>
          <a:stretch>
            <a:fillRect/>
          </a:stretch>
        </p:blipFill>
        <p:spPr>
          <a:xfrm>
            <a:off x="7479792" y="457200"/>
            <a:ext cx="2350008" cy="1335024"/>
          </a:xfrm>
          <a:prstGeom prst="rect">
            <a:avLst/>
          </a:prstGeom>
        </p:spPr>
      </p:pic>
      <p:sp>
        <p:nvSpPr>
          <p:cNvPr id="18" name="TextBox 10"/>
          <p:cNvSpPr txBox="1">
            <a:spLocks noChangeArrowheads="1"/>
          </p:cNvSpPr>
          <p:nvPr/>
        </p:nvSpPr>
        <p:spPr bwMode="auto">
          <a:xfrm rot="16200000">
            <a:off x="2234000" y="814001"/>
            <a:ext cx="8382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200" dirty="0">
                <a:solidFill>
                  <a:srgbClr val="000000"/>
                </a:solidFill>
                <a:latin typeface="Avenir Book"/>
                <a:cs typeface="Avenir Book"/>
              </a:rPr>
              <a:t># grouse</a:t>
            </a:r>
          </a:p>
        </p:txBody>
      </p:sp>
      <p:pic>
        <p:nvPicPr>
          <p:cNvPr id="19" name="Picture 18"/>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5105400" y="1676400"/>
            <a:ext cx="2350008" cy="101600"/>
          </a:xfrm>
          <a:prstGeom prst="rect">
            <a:avLst/>
          </a:prstGeom>
        </p:spPr>
      </p:pic>
      <p:pic>
        <p:nvPicPr>
          <p:cNvPr id="20" name="Picture 19"/>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2743200" y="1651000"/>
            <a:ext cx="2350008" cy="101600"/>
          </a:xfrm>
          <a:prstGeom prst="rect">
            <a:avLst/>
          </a:prstGeom>
        </p:spPr>
      </p:pic>
      <p:sp>
        <p:nvSpPr>
          <p:cNvPr id="22" name="Rectangle 21"/>
          <p:cNvSpPr/>
          <p:nvPr/>
        </p:nvSpPr>
        <p:spPr>
          <a:xfrm>
            <a:off x="7772400" y="1636780"/>
            <a:ext cx="1981200" cy="1158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7479792" y="1638300"/>
            <a:ext cx="2350008" cy="114300"/>
          </a:xfrm>
          <a:prstGeom prst="rect">
            <a:avLst/>
          </a:prstGeom>
        </p:spPr>
      </p:pic>
      <p:sp>
        <p:nvSpPr>
          <p:cNvPr id="24" name="TextBox 10"/>
          <p:cNvSpPr txBox="1">
            <a:spLocks noChangeArrowheads="1"/>
          </p:cNvSpPr>
          <p:nvPr/>
        </p:nvSpPr>
        <p:spPr bwMode="auto">
          <a:xfrm>
            <a:off x="2971800" y="1752601"/>
            <a:ext cx="198120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500" dirty="0">
                <a:solidFill>
                  <a:srgbClr val="000000"/>
                </a:solidFill>
                <a:latin typeface="Avenir Book"/>
                <a:cs typeface="Avenir Book"/>
              </a:rPr>
              <a:t>(Hudson et al. 1998)</a:t>
            </a:r>
          </a:p>
        </p:txBody>
      </p:sp>
      <p:pic>
        <p:nvPicPr>
          <p:cNvPr id="25" name="Picture 2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822450" y="609600"/>
            <a:ext cx="768350" cy="642668"/>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90800" y="2438400"/>
            <a:ext cx="1828800" cy="1280160"/>
          </a:xfrm>
          <a:prstGeom prst="rect">
            <a:avLst/>
          </a:prstGeom>
        </p:spPr>
      </p:pic>
    </p:spTree>
    <p:extLst>
      <p:ext uri="{BB962C8B-B14F-4D97-AF65-F5344CB8AC3E}">
        <p14:creationId xmlns:p14="http://schemas.microsoft.com/office/powerpoint/2010/main" val="134020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22"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0E344C-83F1-EF43-BD0A-F5094F52EC64}"/>
              </a:ext>
            </a:extLst>
          </p:cNvPr>
          <p:cNvSpPr>
            <a:spLocks noChangeArrowheads="1"/>
          </p:cNvSpPr>
          <p:nvPr/>
        </p:nvSpPr>
        <p:spPr bwMode="auto">
          <a:xfrm>
            <a:off x="541339" y="405234"/>
            <a:ext cx="11109322" cy="630942"/>
          </a:xfrm>
          <a:prstGeom prst="rect">
            <a:avLst/>
          </a:prstGeom>
          <a:noFill/>
          <a:ln w="9525">
            <a:noFill/>
            <a:miter lim="800000"/>
            <a:headEnd/>
            <a:tailEnd/>
          </a:ln>
          <a:effectLst/>
        </p:spPr>
        <p:txBody>
          <a:bodyPr wrap="square">
            <a:spAutoFit/>
          </a:bodyPr>
          <a:lstStyle/>
          <a:p>
            <a:pPr algn="ctr">
              <a:defRPr/>
            </a:pPr>
            <a:r>
              <a:rPr lang="en-US" sz="3500" b="1" dirty="0">
                <a:latin typeface="Avenir Roman"/>
                <a:cs typeface="Avenir Roman"/>
              </a:rPr>
              <a:t>Q1. parasites as regulators of host populations</a:t>
            </a:r>
          </a:p>
        </p:txBody>
      </p:sp>
      <p:sp>
        <p:nvSpPr>
          <p:cNvPr id="4" name="Rectangle 3">
            <a:extLst>
              <a:ext uri="{FF2B5EF4-FFF2-40B4-BE49-F238E27FC236}">
                <a16:creationId xmlns:a16="http://schemas.microsoft.com/office/drawing/2014/main" id="{7171E09D-D5B4-3440-8015-552063EAF0E2}"/>
              </a:ext>
            </a:extLst>
          </p:cNvPr>
          <p:cNvSpPr>
            <a:spLocks noChangeArrowheads="1"/>
          </p:cNvSpPr>
          <p:nvPr/>
        </p:nvSpPr>
        <p:spPr bwMode="auto">
          <a:xfrm>
            <a:off x="5510761" y="1574678"/>
            <a:ext cx="6139900" cy="3108543"/>
          </a:xfrm>
          <a:prstGeom prst="rect">
            <a:avLst/>
          </a:prstGeom>
          <a:noFill/>
          <a:ln w="9525">
            <a:noFill/>
            <a:miter lim="800000"/>
            <a:headEnd/>
            <a:tailEnd/>
          </a:ln>
          <a:effectLst/>
        </p:spPr>
        <p:txBody>
          <a:bodyPr wrap="square">
            <a:spAutoFit/>
          </a:bodyPr>
          <a:lstStyle/>
          <a:p>
            <a:pPr>
              <a:defRPr/>
            </a:pPr>
            <a:r>
              <a:rPr lang="en-US" sz="2800" dirty="0">
                <a:latin typeface="Avenir Roman"/>
                <a:cs typeface="Avenir Roman"/>
              </a:rPr>
              <a:t>Imagine you are a fishery biologist at WDFW interested in understanding why Dungeness crab populations undergo boom and bust cycles. How would you proceed to test the hypothesis that </a:t>
            </a:r>
            <a:r>
              <a:rPr lang="en-US" sz="2800" i="1" dirty="0" err="1">
                <a:latin typeface="Avenir Roman"/>
                <a:cs typeface="Avenir Roman"/>
              </a:rPr>
              <a:t>Carcinonemertes</a:t>
            </a:r>
            <a:r>
              <a:rPr lang="en-US" sz="2800" dirty="0">
                <a:latin typeface="Avenir Roman"/>
                <a:cs typeface="Avenir Roman"/>
              </a:rPr>
              <a:t> causes these cycles?</a:t>
            </a:r>
          </a:p>
        </p:txBody>
      </p:sp>
      <p:sp>
        <p:nvSpPr>
          <p:cNvPr id="5" name="Rectangle 4">
            <a:extLst>
              <a:ext uri="{FF2B5EF4-FFF2-40B4-BE49-F238E27FC236}">
                <a16:creationId xmlns:a16="http://schemas.microsoft.com/office/drawing/2014/main" id="{04ACF7BE-A912-524C-AD45-3381DA4E8D59}"/>
              </a:ext>
            </a:extLst>
          </p:cNvPr>
          <p:cNvSpPr>
            <a:spLocks noChangeArrowheads="1"/>
          </p:cNvSpPr>
          <p:nvPr/>
        </p:nvSpPr>
        <p:spPr bwMode="auto">
          <a:xfrm>
            <a:off x="3484121" y="5410524"/>
            <a:ext cx="8485079" cy="954107"/>
          </a:xfrm>
          <a:prstGeom prst="rect">
            <a:avLst/>
          </a:prstGeom>
          <a:noFill/>
          <a:ln w="9525">
            <a:noFill/>
            <a:miter lim="800000"/>
            <a:headEnd/>
            <a:tailEnd/>
          </a:ln>
          <a:effectLst/>
        </p:spPr>
        <p:txBody>
          <a:bodyPr wrap="square">
            <a:spAutoFit/>
          </a:bodyPr>
          <a:lstStyle/>
          <a:p>
            <a:pPr>
              <a:defRPr/>
            </a:pPr>
            <a:r>
              <a:rPr lang="en-US" sz="2800" b="1" dirty="0">
                <a:latin typeface="Avenir Roman"/>
                <a:cs typeface="Avenir Roman"/>
              </a:rPr>
              <a:t>Ponder on your own (5 m), develop a plan with your group (5 m), then share with the class (5 m).</a:t>
            </a:r>
          </a:p>
        </p:txBody>
      </p:sp>
      <p:pic>
        <p:nvPicPr>
          <p:cNvPr id="6" name="Picture 5">
            <a:extLst>
              <a:ext uri="{FF2B5EF4-FFF2-40B4-BE49-F238E27FC236}">
                <a16:creationId xmlns:a16="http://schemas.microsoft.com/office/drawing/2014/main" id="{97D70B30-0637-3040-852E-BF4B78D0FEE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67" b="89867" l="6196" r="91630">
                        <a14:foregroundMark x1="39022" y1="64000" x2="39022" y2="64000"/>
                        <a14:foregroundMark x1="10000" y1="55200" x2="10000" y2="55200"/>
                        <a14:foregroundMark x1="6304" y1="63467" x2="6304" y2="63467"/>
                        <a14:foregroundMark x1="12935" y1="81067" x2="12935" y2="81067"/>
                        <a14:foregroundMark x1="12500" y1="78933" x2="12500" y2="78933"/>
                        <a14:foregroundMark x1="13152" y1="78933" x2="13152" y2="78933"/>
                        <a14:foregroundMark x1="46413" y1="79467" x2="46413" y2="79467"/>
                        <a14:foregroundMark x1="36630" y1="39200" x2="36630" y2="39200"/>
                        <a14:foregroundMark x1="36630" y1="38667" x2="36630" y2="38667"/>
                        <a14:foregroundMark x1="36630" y1="38400" x2="36630" y2="38400"/>
                        <a14:foregroundMark x1="36630" y1="37867" x2="36630" y2="37867"/>
                        <a14:foregroundMark x1="36630" y1="37867" x2="36630" y2="37867"/>
                        <a14:foregroundMark x1="36630" y1="36800" x2="36630" y2="36800"/>
                        <a14:foregroundMark x1="30109" y1="29067" x2="30109" y2="29067"/>
                        <a14:foregroundMark x1="30326" y1="29067" x2="30326" y2="29067"/>
                        <a14:foregroundMark x1="29891" y1="34667" x2="29891" y2="34667"/>
                        <a14:foregroundMark x1="30109" y1="34667" x2="30109" y2="34667"/>
                        <a14:foregroundMark x1="30543" y1="35733" x2="30543" y2="35733"/>
                        <a14:foregroundMark x1="40326" y1="26400" x2="40326" y2="26400"/>
                        <a14:foregroundMark x1="40761" y1="26400" x2="40761" y2="26400"/>
                        <a14:foregroundMark x1="40761" y1="33067" x2="40761" y2="33067"/>
                        <a14:foregroundMark x1="39891" y1="37333" x2="39891" y2="37333"/>
                        <a14:foregroundMark x1="38261" y1="38667" x2="38261" y2="38667"/>
                        <a14:foregroundMark x1="44565" y1="22933" x2="44565" y2="22933"/>
                        <a14:foregroundMark x1="44783" y1="22933" x2="44783" y2="22933"/>
                        <a14:foregroundMark x1="49130" y1="15733" x2="49130" y2="15733"/>
                        <a14:foregroundMark x1="54783" y1="22400" x2="54783" y2="22400"/>
                        <a14:foregroundMark x1="52935" y1="29600" x2="52935" y2="29600"/>
                        <a14:foregroundMark x1="38043" y1="29600" x2="38043" y2="29600"/>
                        <a14:foregroundMark x1="67500" y1="26933" x2="67500" y2="26933"/>
                        <a14:foregroundMark x1="66739" y1="19733" x2="66739" y2="19733"/>
                        <a14:foregroundMark x1="88043" y1="16800" x2="88043" y2="16800"/>
                        <a14:foregroundMark x1="84674" y1="16800" x2="84674" y2="16800"/>
                        <a14:foregroundMark x1="85326" y1="22933" x2="85326" y2="22933"/>
                        <a14:foregroundMark x1="90326" y1="24800" x2="90326" y2="24800"/>
                        <a14:foregroundMark x1="91630" y1="18133" x2="91630" y2="18133"/>
                        <a14:foregroundMark x1="72174" y1="20267" x2="72174" y2="20267"/>
                        <a14:foregroundMark x1="72935" y1="25867" x2="72935" y2="25867"/>
                        <a14:foregroundMark x1="52935" y1="17067" x2="52935" y2="17067"/>
                        <a14:foregroundMark x1="53696" y1="17067" x2="53696" y2="17067"/>
                        <a14:foregroundMark x1="38696" y1="24800" x2="38696" y2="24800"/>
                        <a14:foregroundMark x1="17174" y1="20800" x2="17174" y2="20800"/>
                        <a14:foregroundMark x1="18152" y1="20800" x2="18152" y2="20800"/>
                        <a14:foregroundMark x1="18804" y1="17600" x2="18804" y2="17600"/>
                        <a14:foregroundMark x1="18804" y1="16267" x2="18804" y2="16267"/>
                        <a14:foregroundMark x1="12717" y1="32000" x2="12717" y2="32000"/>
                        <a14:foregroundMark x1="12500" y1="13067" x2="12500" y2="13067"/>
                        <a14:foregroundMark x1="12500" y1="12533" x2="12500" y2="12533"/>
                        <a14:foregroundMark x1="34457" y1="26400" x2="34457" y2="26400"/>
                        <a14:foregroundMark x1="49130" y1="22933" x2="49130" y2="22933"/>
                        <a14:foregroundMark x1="67283" y1="17067" x2="67283" y2="17067"/>
                        <a14:foregroundMark x1="67283" y1="16800" x2="67283" y2="16800"/>
                        <a14:foregroundMark x1="67283" y1="16267" x2="67283" y2="16267"/>
                      </a14:backgroundRemoval>
                    </a14:imgEffect>
                  </a14:imgLayer>
                </a14:imgProps>
              </a:ext>
            </a:extLst>
          </a:blip>
          <a:stretch>
            <a:fillRect/>
          </a:stretch>
        </p:blipFill>
        <p:spPr>
          <a:xfrm>
            <a:off x="312470" y="5301047"/>
            <a:ext cx="3037028" cy="1234618"/>
          </a:xfrm>
          <a:prstGeom prst="rect">
            <a:avLst/>
          </a:prstGeom>
        </p:spPr>
      </p:pic>
      <p:pic>
        <p:nvPicPr>
          <p:cNvPr id="8" name="Picture 7">
            <a:extLst>
              <a:ext uri="{FF2B5EF4-FFF2-40B4-BE49-F238E27FC236}">
                <a16:creationId xmlns:a16="http://schemas.microsoft.com/office/drawing/2014/main" id="{D6862F32-CCF6-B84A-9C35-EDBD33C6B708}"/>
              </a:ext>
            </a:extLst>
          </p:cNvPr>
          <p:cNvPicPr>
            <a:picLocks noChangeAspect="1"/>
          </p:cNvPicPr>
          <p:nvPr/>
        </p:nvPicPr>
        <p:blipFill rotWithShape="1">
          <a:blip r:embed="rId5"/>
          <a:srcRect t="9337" b="12350"/>
          <a:stretch/>
        </p:blipFill>
        <p:spPr>
          <a:xfrm>
            <a:off x="541339" y="1271575"/>
            <a:ext cx="4638675" cy="3714751"/>
          </a:xfrm>
          <a:prstGeom prst="rect">
            <a:avLst/>
          </a:prstGeom>
        </p:spPr>
      </p:pic>
    </p:spTree>
    <p:extLst>
      <p:ext uri="{BB962C8B-B14F-4D97-AF65-F5344CB8AC3E}">
        <p14:creationId xmlns:p14="http://schemas.microsoft.com/office/powerpoint/2010/main" val="77305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37AE3-B782-4641-8C9A-7A9115E2FD8D}"/>
              </a:ext>
            </a:extLst>
          </p:cNvPr>
          <p:cNvPicPr>
            <a:picLocks noChangeAspect="1"/>
          </p:cNvPicPr>
          <p:nvPr/>
        </p:nvPicPr>
        <p:blipFill rotWithShape="1">
          <a:blip r:embed="rId3"/>
          <a:srcRect l="6978" t="6285" r="7095" b="7757"/>
          <a:stretch/>
        </p:blipFill>
        <p:spPr>
          <a:xfrm>
            <a:off x="1128713" y="128588"/>
            <a:ext cx="9929812" cy="6615541"/>
          </a:xfrm>
          <a:prstGeom prst="rect">
            <a:avLst/>
          </a:prstGeom>
        </p:spPr>
      </p:pic>
      <p:sp>
        <p:nvSpPr>
          <p:cNvPr id="4" name="Rectangle 3">
            <a:extLst>
              <a:ext uri="{FF2B5EF4-FFF2-40B4-BE49-F238E27FC236}">
                <a16:creationId xmlns:a16="http://schemas.microsoft.com/office/drawing/2014/main" id="{F79D029F-2C27-AA48-976F-7F1D7DA47DCD}"/>
              </a:ext>
            </a:extLst>
          </p:cNvPr>
          <p:cNvSpPr>
            <a:spLocks noChangeArrowheads="1"/>
          </p:cNvSpPr>
          <p:nvPr/>
        </p:nvSpPr>
        <p:spPr bwMode="auto">
          <a:xfrm>
            <a:off x="541339" y="405234"/>
            <a:ext cx="11109322" cy="1169551"/>
          </a:xfrm>
          <a:prstGeom prst="rect">
            <a:avLst/>
          </a:prstGeom>
          <a:noFill/>
          <a:ln w="9525">
            <a:noFill/>
            <a:miter lim="800000"/>
            <a:headEnd/>
            <a:tailEnd/>
          </a:ln>
          <a:effectLst/>
        </p:spPr>
        <p:txBody>
          <a:bodyPr wrap="square">
            <a:spAutoFit/>
          </a:bodyPr>
          <a:lstStyle/>
          <a:p>
            <a:pPr algn="ctr">
              <a:defRPr/>
            </a:pPr>
            <a:r>
              <a:rPr lang="en-US" sz="3500" b="1" dirty="0">
                <a:latin typeface="Avenir Roman"/>
                <a:cs typeface="Avenir Roman"/>
              </a:rPr>
              <a:t>Q1. parasites as regulators of host </a:t>
            </a:r>
          </a:p>
          <a:p>
            <a:pPr algn="ctr">
              <a:defRPr/>
            </a:pPr>
            <a:r>
              <a:rPr lang="en-US" sz="3500" b="1" dirty="0">
                <a:latin typeface="Avenir Roman"/>
                <a:cs typeface="Avenir Roman"/>
              </a:rPr>
              <a:t>populations</a:t>
            </a:r>
          </a:p>
        </p:txBody>
      </p:sp>
    </p:spTree>
    <p:extLst>
      <p:ext uri="{BB962C8B-B14F-4D97-AF65-F5344CB8AC3E}">
        <p14:creationId xmlns:p14="http://schemas.microsoft.com/office/powerpoint/2010/main" val="3348264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71470" y="1302013"/>
            <a:ext cx="11649060" cy="3170099"/>
          </a:xfrm>
          <a:prstGeom prst="rect">
            <a:avLst/>
          </a:prstGeom>
          <a:noFill/>
          <a:ln w="9525">
            <a:noFill/>
            <a:miter lim="800000"/>
            <a:headEnd/>
            <a:tailEnd/>
          </a:ln>
          <a:effectLst/>
        </p:spPr>
        <p:txBody>
          <a:bodyPr wrap="square">
            <a:spAutoFit/>
          </a:bodyPr>
          <a:lstStyle/>
          <a:p>
            <a:pPr algn="ctr">
              <a:defRPr/>
            </a:pPr>
            <a:r>
              <a:rPr lang="en-US" sz="4000" b="1" dirty="0">
                <a:latin typeface="Avenir Roman"/>
                <a:cs typeface="Avenir Roman"/>
              </a:rPr>
              <a:t>Q2. Migration sometimes evolves in a host species to help hosts avoid parasites. Think about host species that undertake migrations. Which ones might do so to avoid parasites? Write the name of the host and parasite.</a:t>
            </a:r>
          </a:p>
        </p:txBody>
      </p:sp>
      <p:pic>
        <p:nvPicPr>
          <p:cNvPr id="2" name="Picture 1">
            <a:extLst>
              <a:ext uri="{FF2B5EF4-FFF2-40B4-BE49-F238E27FC236}">
                <a16:creationId xmlns:a16="http://schemas.microsoft.com/office/drawing/2014/main" id="{9FACBA41-11B5-F54D-A1B8-5709EE3A2B76}"/>
              </a:ext>
            </a:extLst>
          </p:cNvPr>
          <p:cNvPicPr>
            <a:picLocks noChangeAspect="1"/>
          </p:cNvPicPr>
          <p:nvPr/>
        </p:nvPicPr>
        <p:blipFill>
          <a:blip r:embed="rId2"/>
          <a:stretch>
            <a:fillRect/>
          </a:stretch>
        </p:blipFill>
        <p:spPr>
          <a:xfrm>
            <a:off x="4330700" y="4827780"/>
            <a:ext cx="3530600" cy="571500"/>
          </a:xfrm>
          <a:prstGeom prst="rect">
            <a:avLst/>
          </a:prstGeom>
        </p:spPr>
      </p:pic>
    </p:spTree>
    <p:extLst>
      <p:ext uri="{BB962C8B-B14F-4D97-AF65-F5344CB8AC3E}">
        <p14:creationId xmlns:p14="http://schemas.microsoft.com/office/powerpoint/2010/main" val="2827871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4892</TotalTime>
  <Words>687</Words>
  <Application>Microsoft Macintosh PowerPoint</Application>
  <PresentationFormat>Widescreen</PresentationFormat>
  <Paragraphs>62</Paragraphs>
  <Slides>13</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Book</vt:lpstr>
      <vt:lpstr>Avenir Roman</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L. Wood</dc:creator>
  <cp:lastModifiedBy>Microsoft Office User</cp:lastModifiedBy>
  <cp:revision>104</cp:revision>
  <dcterms:created xsi:type="dcterms:W3CDTF">2020-04-03T14:55:00Z</dcterms:created>
  <dcterms:modified xsi:type="dcterms:W3CDTF">2020-10-19T19:23:26Z</dcterms:modified>
</cp:coreProperties>
</file>